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7"/>
  </p:notesMasterIdLst>
  <p:sldIdLst>
    <p:sldId id="509" r:id="rId2"/>
    <p:sldId id="725" r:id="rId3"/>
    <p:sldId id="664" r:id="rId4"/>
    <p:sldId id="665" r:id="rId5"/>
    <p:sldId id="570" r:id="rId6"/>
    <p:sldId id="535" r:id="rId7"/>
    <p:sldId id="537" r:id="rId8"/>
    <p:sldId id="539" r:id="rId9"/>
    <p:sldId id="516" r:id="rId10"/>
    <p:sldId id="541" r:id="rId11"/>
    <p:sldId id="540" r:id="rId12"/>
    <p:sldId id="542" r:id="rId13"/>
    <p:sldId id="582" r:id="rId14"/>
    <p:sldId id="670" r:id="rId15"/>
    <p:sldId id="547" r:id="rId16"/>
    <p:sldId id="543" r:id="rId17"/>
    <p:sldId id="548" r:id="rId18"/>
    <p:sldId id="544" r:id="rId19"/>
    <p:sldId id="549" r:id="rId20"/>
    <p:sldId id="722" r:id="rId21"/>
    <p:sldId id="580" r:id="rId22"/>
    <p:sldId id="581" r:id="rId23"/>
    <p:sldId id="713" r:id="rId24"/>
    <p:sldId id="579" r:id="rId25"/>
    <p:sldId id="545" r:id="rId26"/>
    <p:sldId id="546" r:id="rId27"/>
    <p:sldId id="666" r:id="rId28"/>
    <p:sldId id="668" r:id="rId29"/>
    <p:sldId id="724" r:id="rId30"/>
    <p:sldId id="667" r:id="rId31"/>
    <p:sldId id="671" r:id="rId32"/>
    <p:sldId id="726" r:id="rId33"/>
    <p:sldId id="728" r:id="rId34"/>
    <p:sldId id="729" r:id="rId35"/>
    <p:sldId id="727"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91FBE0-661C-459B-BA55-967F2163A825}" v="14" dt="2023-07-27T22:09:06.2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534"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76010C-6BC1-496E-A0D7-D8AE132277A3}" type="datetimeFigureOut">
              <a:rPr lang="en-US" smtClean="0"/>
              <a:t>7/27/2023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BE803C-EF16-4C75-9B7A-BD35836736C3}" type="slidenum">
              <a:rPr lang="en-US" smtClean="0"/>
              <a:t>‹#›</a:t>
            </a:fld>
            <a:endParaRPr lang="en-US"/>
          </a:p>
        </p:txBody>
      </p:sp>
    </p:spTree>
    <p:extLst>
      <p:ext uri="{BB962C8B-B14F-4D97-AF65-F5344CB8AC3E}">
        <p14:creationId xmlns:p14="http://schemas.microsoft.com/office/powerpoint/2010/main" val="4102736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5200879-A33E-4AE0-84D2-F2A567B9B637}" type="slidenum">
              <a:rPr lang="en-US" smtClean="0"/>
              <a:t>8</a:t>
            </a:fld>
            <a:endParaRPr lang="en-US"/>
          </a:p>
        </p:txBody>
      </p:sp>
      <p:sp>
        <p:nvSpPr>
          <p:cNvPr id="5" name="Footer Placeholder 4">
            <a:extLst>
              <a:ext uri="{FF2B5EF4-FFF2-40B4-BE49-F238E27FC236}">
                <a16:creationId xmlns:a16="http://schemas.microsoft.com/office/drawing/2014/main" id="{5AA1C462-2968-A9EA-92DB-1A8BD8E8BD3D}"/>
              </a:ext>
            </a:extLst>
          </p:cNvPr>
          <p:cNvSpPr>
            <a:spLocks noGrp="1"/>
          </p:cNvSpPr>
          <p:nvPr>
            <p:ph type="ftr" sz="quarter" idx="4"/>
          </p:nvPr>
        </p:nvSpPr>
        <p:spPr/>
        <p:txBody>
          <a:bodyPr/>
          <a:lstStyle/>
          <a:p>
            <a:r>
              <a:rPr lang="en-US"/>
              <a:t>© 2022 Tony Martinez Events LLC/ CDPE</a:t>
            </a:r>
          </a:p>
        </p:txBody>
      </p:sp>
      <p:sp>
        <p:nvSpPr>
          <p:cNvPr id="6" name="Date Placeholder 5">
            <a:extLst>
              <a:ext uri="{FF2B5EF4-FFF2-40B4-BE49-F238E27FC236}">
                <a16:creationId xmlns:a16="http://schemas.microsoft.com/office/drawing/2014/main" id="{1CDA1128-4A30-44E9-5DA3-E2EDEFE67C03}"/>
              </a:ext>
            </a:extLst>
          </p:cNvPr>
          <p:cNvSpPr>
            <a:spLocks noGrp="1"/>
          </p:cNvSpPr>
          <p:nvPr>
            <p:ph type="dt" idx="1"/>
          </p:nvPr>
        </p:nvSpPr>
        <p:spPr/>
        <p:txBody>
          <a:bodyPr/>
          <a:lstStyle/>
          <a:p>
            <a:endParaRPr lang="en-US"/>
          </a:p>
        </p:txBody>
      </p:sp>
    </p:spTree>
    <p:extLst>
      <p:ext uri="{BB962C8B-B14F-4D97-AF65-F5344CB8AC3E}">
        <p14:creationId xmlns:p14="http://schemas.microsoft.com/office/powerpoint/2010/main" val="4040366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5200879-A33E-4AE0-84D2-F2A567B9B637}" type="slidenum">
              <a:rPr lang="en-US" smtClean="0"/>
              <a:t>18</a:t>
            </a:fld>
            <a:endParaRPr lang="en-US"/>
          </a:p>
        </p:txBody>
      </p:sp>
      <p:sp>
        <p:nvSpPr>
          <p:cNvPr id="5" name="Footer Placeholder 4">
            <a:extLst>
              <a:ext uri="{FF2B5EF4-FFF2-40B4-BE49-F238E27FC236}">
                <a16:creationId xmlns:a16="http://schemas.microsoft.com/office/drawing/2014/main" id="{4060DE28-A9B8-F58B-601E-580C483240EB}"/>
              </a:ext>
            </a:extLst>
          </p:cNvPr>
          <p:cNvSpPr>
            <a:spLocks noGrp="1"/>
          </p:cNvSpPr>
          <p:nvPr>
            <p:ph type="ftr" sz="quarter" idx="4"/>
          </p:nvPr>
        </p:nvSpPr>
        <p:spPr/>
        <p:txBody>
          <a:bodyPr/>
          <a:lstStyle/>
          <a:p>
            <a:r>
              <a:rPr lang="en-US"/>
              <a:t>© 2022 Tony Martinez Events LLC/ CDPE</a:t>
            </a:r>
          </a:p>
        </p:txBody>
      </p:sp>
      <p:sp>
        <p:nvSpPr>
          <p:cNvPr id="6" name="Date Placeholder 5">
            <a:extLst>
              <a:ext uri="{FF2B5EF4-FFF2-40B4-BE49-F238E27FC236}">
                <a16:creationId xmlns:a16="http://schemas.microsoft.com/office/drawing/2014/main" id="{E09E450D-76E4-3D1E-3008-2CC7DEE56544}"/>
              </a:ext>
            </a:extLst>
          </p:cNvPr>
          <p:cNvSpPr>
            <a:spLocks noGrp="1"/>
          </p:cNvSpPr>
          <p:nvPr>
            <p:ph type="dt" idx="1"/>
          </p:nvPr>
        </p:nvSpPr>
        <p:spPr/>
        <p:txBody>
          <a:bodyPr/>
          <a:lstStyle/>
          <a:p>
            <a:endParaRPr lang="en-US"/>
          </a:p>
        </p:txBody>
      </p:sp>
    </p:spTree>
    <p:extLst>
      <p:ext uri="{BB962C8B-B14F-4D97-AF65-F5344CB8AC3E}">
        <p14:creationId xmlns:p14="http://schemas.microsoft.com/office/powerpoint/2010/main" val="578093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5200879-A33E-4AE0-84D2-F2A567B9B637}" type="slidenum">
              <a:rPr lang="en-US" smtClean="0"/>
              <a:t>19</a:t>
            </a:fld>
            <a:endParaRPr lang="en-US"/>
          </a:p>
        </p:txBody>
      </p:sp>
      <p:sp>
        <p:nvSpPr>
          <p:cNvPr id="5" name="Footer Placeholder 4">
            <a:extLst>
              <a:ext uri="{FF2B5EF4-FFF2-40B4-BE49-F238E27FC236}">
                <a16:creationId xmlns:a16="http://schemas.microsoft.com/office/drawing/2014/main" id="{D6847824-5A93-02D6-4E83-CB2E32F3F79F}"/>
              </a:ext>
            </a:extLst>
          </p:cNvPr>
          <p:cNvSpPr>
            <a:spLocks noGrp="1"/>
          </p:cNvSpPr>
          <p:nvPr>
            <p:ph type="ftr" sz="quarter" idx="4"/>
          </p:nvPr>
        </p:nvSpPr>
        <p:spPr/>
        <p:txBody>
          <a:bodyPr/>
          <a:lstStyle/>
          <a:p>
            <a:r>
              <a:rPr lang="en-US"/>
              <a:t>© 2022 Tony Martinez Events LLC/ CDPE</a:t>
            </a:r>
          </a:p>
        </p:txBody>
      </p:sp>
      <p:sp>
        <p:nvSpPr>
          <p:cNvPr id="6" name="Date Placeholder 5">
            <a:extLst>
              <a:ext uri="{FF2B5EF4-FFF2-40B4-BE49-F238E27FC236}">
                <a16:creationId xmlns:a16="http://schemas.microsoft.com/office/drawing/2014/main" id="{E71C7AB8-5797-7BEF-ECE3-643F549F68EB}"/>
              </a:ext>
            </a:extLst>
          </p:cNvPr>
          <p:cNvSpPr>
            <a:spLocks noGrp="1"/>
          </p:cNvSpPr>
          <p:nvPr>
            <p:ph type="dt" idx="1"/>
          </p:nvPr>
        </p:nvSpPr>
        <p:spPr/>
        <p:txBody>
          <a:bodyPr/>
          <a:lstStyle/>
          <a:p>
            <a:endParaRPr lang="en-US"/>
          </a:p>
        </p:txBody>
      </p:sp>
    </p:spTree>
    <p:extLst>
      <p:ext uri="{BB962C8B-B14F-4D97-AF65-F5344CB8AC3E}">
        <p14:creationId xmlns:p14="http://schemas.microsoft.com/office/powerpoint/2010/main" val="33689792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5200879-A33E-4AE0-84D2-F2A567B9B637}" type="slidenum">
              <a:rPr lang="en-US" smtClean="0"/>
              <a:t>21</a:t>
            </a:fld>
            <a:endParaRPr lang="en-US"/>
          </a:p>
        </p:txBody>
      </p:sp>
      <p:sp>
        <p:nvSpPr>
          <p:cNvPr id="5" name="Footer Placeholder 4">
            <a:extLst>
              <a:ext uri="{FF2B5EF4-FFF2-40B4-BE49-F238E27FC236}">
                <a16:creationId xmlns:a16="http://schemas.microsoft.com/office/drawing/2014/main" id="{AC7FD212-5F74-3F14-D0EA-8E556BA9202F}"/>
              </a:ext>
            </a:extLst>
          </p:cNvPr>
          <p:cNvSpPr>
            <a:spLocks noGrp="1"/>
          </p:cNvSpPr>
          <p:nvPr>
            <p:ph type="ftr" sz="quarter" idx="4"/>
          </p:nvPr>
        </p:nvSpPr>
        <p:spPr/>
        <p:txBody>
          <a:bodyPr/>
          <a:lstStyle/>
          <a:p>
            <a:r>
              <a:rPr lang="en-US"/>
              <a:t>© 2022 Tony Martinez Events LLC/ CDPE</a:t>
            </a:r>
          </a:p>
        </p:txBody>
      </p:sp>
      <p:sp>
        <p:nvSpPr>
          <p:cNvPr id="6" name="Date Placeholder 5">
            <a:extLst>
              <a:ext uri="{FF2B5EF4-FFF2-40B4-BE49-F238E27FC236}">
                <a16:creationId xmlns:a16="http://schemas.microsoft.com/office/drawing/2014/main" id="{F7B1620C-A067-33E6-79A2-73B3F404DC06}"/>
              </a:ext>
            </a:extLst>
          </p:cNvPr>
          <p:cNvSpPr>
            <a:spLocks noGrp="1"/>
          </p:cNvSpPr>
          <p:nvPr>
            <p:ph type="dt" idx="1"/>
          </p:nvPr>
        </p:nvSpPr>
        <p:spPr/>
        <p:txBody>
          <a:bodyPr/>
          <a:lstStyle/>
          <a:p>
            <a:endParaRPr lang="en-US"/>
          </a:p>
        </p:txBody>
      </p:sp>
    </p:spTree>
    <p:extLst>
      <p:ext uri="{BB962C8B-B14F-4D97-AF65-F5344CB8AC3E}">
        <p14:creationId xmlns:p14="http://schemas.microsoft.com/office/powerpoint/2010/main" val="34342644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5200879-A33E-4AE0-84D2-F2A567B9B637}" type="slidenum">
              <a:rPr lang="en-US" smtClean="0"/>
              <a:t>22</a:t>
            </a:fld>
            <a:endParaRPr lang="en-US"/>
          </a:p>
        </p:txBody>
      </p:sp>
      <p:sp>
        <p:nvSpPr>
          <p:cNvPr id="5" name="Footer Placeholder 4">
            <a:extLst>
              <a:ext uri="{FF2B5EF4-FFF2-40B4-BE49-F238E27FC236}">
                <a16:creationId xmlns:a16="http://schemas.microsoft.com/office/drawing/2014/main" id="{78B342E7-69BB-3DE3-E36D-F238C1ACEFF2}"/>
              </a:ext>
            </a:extLst>
          </p:cNvPr>
          <p:cNvSpPr>
            <a:spLocks noGrp="1"/>
          </p:cNvSpPr>
          <p:nvPr>
            <p:ph type="ftr" sz="quarter" idx="4"/>
          </p:nvPr>
        </p:nvSpPr>
        <p:spPr/>
        <p:txBody>
          <a:bodyPr/>
          <a:lstStyle/>
          <a:p>
            <a:r>
              <a:rPr lang="en-US"/>
              <a:t>© 2022 Tony Martinez Events LLC/ CDPE</a:t>
            </a:r>
          </a:p>
        </p:txBody>
      </p:sp>
      <p:sp>
        <p:nvSpPr>
          <p:cNvPr id="6" name="Date Placeholder 5">
            <a:extLst>
              <a:ext uri="{FF2B5EF4-FFF2-40B4-BE49-F238E27FC236}">
                <a16:creationId xmlns:a16="http://schemas.microsoft.com/office/drawing/2014/main" id="{C2282F57-A113-8A20-1AEE-9160F1E69FDA}"/>
              </a:ext>
            </a:extLst>
          </p:cNvPr>
          <p:cNvSpPr>
            <a:spLocks noGrp="1"/>
          </p:cNvSpPr>
          <p:nvPr>
            <p:ph type="dt" idx="1"/>
          </p:nvPr>
        </p:nvSpPr>
        <p:spPr/>
        <p:txBody>
          <a:bodyPr/>
          <a:lstStyle/>
          <a:p>
            <a:endParaRPr lang="en-US"/>
          </a:p>
        </p:txBody>
      </p:sp>
    </p:spTree>
    <p:extLst>
      <p:ext uri="{BB962C8B-B14F-4D97-AF65-F5344CB8AC3E}">
        <p14:creationId xmlns:p14="http://schemas.microsoft.com/office/powerpoint/2010/main" val="40786526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5200879-A33E-4AE0-84D2-F2A567B9B637}" type="slidenum">
              <a:rPr lang="en-US" smtClean="0"/>
              <a:t>23</a:t>
            </a:fld>
            <a:endParaRPr lang="en-US"/>
          </a:p>
        </p:txBody>
      </p:sp>
      <p:sp>
        <p:nvSpPr>
          <p:cNvPr id="5" name="Footer Placeholder 4">
            <a:extLst>
              <a:ext uri="{FF2B5EF4-FFF2-40B4-BE49-F238E27FC236}">
                <a16:creationId xmlns:a16="http://schemas.microsoft.com/office/drawing/2014/main" id="{CA08D9B0-2DED-9C9C-0DA8-DE26420282EB}"/>
              </a:ext>
            </a:extLst>
          </p:cNvPr>
          <p:cNvSpPr>
            <a:spLocks noGrp="1"/>
          </p:cNvSpPr>
          <p:nvPr>
            <p:ph type="ftr" sz="quarter" idx="4"/>
          </p:nvPr>
        </p:nvSpPr>
        <p:spPr/>
        <p:txBody>
          <a:bodyPr/>
          <a:lstStyle/>
          <a:p>
            <a:r>
              <a:rPr lang="en-US"/>
              <a:t>© 2022 Tony Martinez Events LLC/ CDPE</a:t>
            </a:r>
          </a:p>
        </p:txBody>
      </p:sp>
      <p:sp>
        <p:nvSpPr>
          <p:cNvPr id="6" name="Date Placeholder 5">
            <a:extLst>
              <a:ext uri="{FF2B5EF4-FFF2-40B4-BE49-F238E27FC236}">
                <a16:creationId xmlns:a16="http://schemas.microsoft.com/office/drawing/2014/main" id="{5CEF0F85-0CA4-39C3-F947-453E47BC7F48}"/>
              </a:ext>
            </a:extLst>
          </p:cNvPr>
          <p:cNvSpPr>
            <a:spLocks noGrp="1"/>
          </p:cNvSpPr>
          <p:nvPr>
            <p:ph type="dt" idx="1"/>
          </p:nvPr>
        </p:nvSpPr>
        <p:spPr/>
        <p:txBody>
          <a:bodyPr/>
          <a:lstStyle/>
          <a:p>
            <a:endParaRPr lang="en-US"/>
          </a:p>
        </p:txBody>
      </p:sp>
    </p:spTree>
    <p:extLst>
      <p:ext uri="{BB962C8B-B14F-4D97-AF65-F5344CB8AC3E}">
        <p14:creationId xmlns:p14="http://schemas.microsoft.com/office/powerpoint/2010/main" val="23469671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5200879-A33E-4AE0-84D2-F2A567B9B637}" type="slidenum">
              <a:rPr lang="en-US" smtClean="0"/>
              <a:t>24</a:t>
            </a:fld>
            <a:endParaRPr lang="en-US"/>
          </a:p>
        </p:txBody>
      </p:sp>
      <p:sp>
        <p:nvSpPr>
          <p:cNvPr id="5" name="Footer Placeholder 4">
            <a:extLst>
              <a:ext uri="{FF2B5EF4-FFF2-40B4-BE49-F238E27FC236}">
                <a16:creationId xmlns:a16="http://schemas.microsoft.com/office/drawing/2014/main" id="{218A93B3-867E-1BE0-75AF-9BB68206019F}"/>
              </a:ext>
            </a:extLst>
          </p:cNvPr>
          <p:cNvSpPr>
            <a:spLocks noGrp="1"/>
          </p:cNvSpPr>
          <p:nvPr>
            <p:ph type="ftr" sz="quarter" idx="4"/>
          </p:nvPr>
        </p:nvSpPr>
        <p:spPr/>
        <p:txBody>
          <a:bodyPr/>
          <a:lstStyle/>
          <a:p>
            <a:r>
              <a:rPr lang="en-US"/>
              <a:t>© 2022 Tony Martinez Events LLC/ CDPE</a:t>
            </a:r>
          </a:p>
        </p:txBody>
      </p:sp>
      <p:sp>
        <p:nvSpPr>
          <p:cNvPr id="6" name="Date Placeholder 5">
            <a:extLst>
              <a:ext uri="{FF2B5EF4-FFF2-40B4-BE49-F238E27FC236}">
                <a16:creationId xmlns:a16="http://schemas.microsoft.com/office/drawing/2014/main" id="{0CE15027-95F8-2E42-E394-3F530CE02CAB}"/>
              </a:ext>
            </a:extLst>
          </p:cNvPr>
          <p:cNvSpPr>
            <a:spLocks noGrp="1"/>
          </p:cNvSpPr>
          <p:nvPr>
            <p:ph type="dt" idx="1"/>
          </p:nvPr>
        </p:nvSpPr>
        <p:spPr/>
        <p:txBody>
          <a:bodyPr/>
          <a:lstStyle/>
          <a:p>
            <a:endParaRPr lang="en-US"/>
          </a:p>
        </p:txBody>
      </p:sp>
    </p:spTree>
    <p:extLst>
      <p:ext uri="{BB962C8B-B14F-4D97-AF65-F5344CB8AC3E}">
        <p14:creationId xmlns:p14="http://schemas.microsoft.com/office/powerpoint/2010/main" val="37867978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5200879-A33E-4AE0-84D2-F2A567B9B637}" type="slidenum">
              <a:rPr lang="en-US" smtClean="0"/>
              <a:t>25</a:t>
            </a:fld>
            <a:endParaRPr lang="en-US"/>
          </a:p>
        </p:txBody>
      </p:sp>
      <p:sp>
        <p:nvSpPr>
          <p:cNvPr id="5" name="Footer Placeholder 4">
            <a:extLst>
              <a:ext uri="{FF2B5EF4-FFF2-40B4-BE49-F238E27FC236}">
                <a16:creationId xmlns:a16="http://schemas.microsoft.com/office/drawing/2014/main" id="{BFC24AE6-539A-62FF-72BB-14F4FA413314}"/>
              </a:ext>
            </a:extLst>
          </p:cNvPr>
          <p:cNvSpPr>
            <a:spLocks noGrp="1"/>
          </p:cNvSpPr>
          <p:nvPr>
            <p:ph type="ftr" sz="quarter" idx="4"/>
          </p:nvPr>
        </p:nvSpPr>
        <p:spPr/>
        <p:txBody>
          <a:bodyPr/>
          <a:lstStyle/>
          <a:p>
            <a:r>
              <a:rPr lang="en-US"/>
              <a:t>© 2022 Tony Martinez Events LLC/ CDPE</a:t>
            </a:r>
          </a:p>
        </p:txBody>
      </p:sp>
      <p:sp>
        <p:nvSpPr>
          <p:cNvPr id="6" name="Date Placeholder 5">
            <a:extLst>
              <a:ext uri="{FF2B5EF4-FFF2-40B4-BE49-F238E27FC236}">
                <a16:creationId xmlns:a16="http://schemas.microsoft.com/office/drawing/2014/main" id="{17302283-042F-D720-E25A-BCB9482139B5}"/>
              </a:ext>
            </a:extLst>
          </p:cNvPr>
          <p:cNvSpPr>
            <a:spLocks noGrp="1"/>
          </p:cNvSpPr>
          <p:nvPr>
            <p:ph type="dt" idx="1"/>
          </p:nvPr>
        </p:nvSpPr>
        <p:spPr/>
        <p:txBody>
          <a:bodyPr/>
          <a:lstStyle/>
          <a:p>
            <a:endParaRPr lang="en-US"/>
          </a:p>
        </p:txBody>
      </p:sp>
    </p:spTree>
    <p:extLst>
      <p:ext uri="{BB962C8B-B14F-4D97-AF65-F5344CB8AC3E}">
        <p14:creationId xmlns:p14="http://schemas.microsoft.com/office/powerpoint/2010/main" val="39486929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5200879-A33E-4AE0-84D2-F2A567B9B637}" type="slidenum">
              <a:rPr lang="en-US" smtClean="0"/>
              <a:t>26</a:t>
            </a:fld>
            <a:endParaRPr lang="en-US"/>
          </a:p>
        </p:txBody>
      </p:sp>
      <p:sp>
        <p:nvSpPr>
          <p:cNvPr id="5" name="Footer Placeholder 4">
            <a:extLst>
              <a:ext uri="{FF2B5EF4-FFF2-40B4-BE49-F238E27FC236}">
                <a16:creationId xmlns:a16="http://schemas.microsoft.com/office/drawing/2014/main" id="{3C3D8509-7FAB-C470-0D50-522C351E04A2}"/>
              </a:ext>
            </a:extLst>
          </p:cNvPr>
          <p:cNvSpPr>
            <a:spLocks noGrp="1"/>
          </p:cNvSpPr>
          <p:nvPr>
            <p:ph type="ftr" sz="quarter" idx="4"/>
          </p:nvPr>
        </p:nvSpPr>
        <p:spPr/>
        <p:txBody>
          <a:bodyPr/>
          <a:lstStyle/>
          <a:p>
            <a:r>
              <a:rPr lang="en-US"/>
              <a:t>© 2022 Tony Martinez Events LLC/ CDPE</a:t>
            </a:r>
          </a:p>
        </p:txBody>
      </p:sp>
      <p:sp>
        <p:nvSpPr>
          <p:cNvPr id="6" name="Date Placeholder 5">
            <a:extLst>
              <a:ext uri="{FF2B5EF4-FFF2-40B4-BE49-F238E27FC236}">
                <a16:creationId xmlns:a16="http://schemas.microsoft.com/office/drawing/2014/main" id="{271D27E2-AE7B-547B-B7F9-68FC9C45901F}"/>
              </a:ext>
            </a:extLst>
          </p:cNvPr>
          <p:cNvSpPr>
            <a:spLocks noGrp="1"/>
          </p:cNvSpPr>
          <p:nvPr>
            <p:ph type="dt" idx="1"/>
          </p:nvPr>
        </p:nvSpPr>
        <p:spPr/>
        <p:txBody>
          <a:bodyPr/>
          <a:lstStyle/>
          <a:p>
            <a:endParaRPr lang="en-US"/>
          </a:p>
        </p:txBody>
      </p:sp>
    </p:spTree>
    <p:extLst>
      <p:ext uri="{BB962C8B-B14F-4D97-AF65-F5344CB8AC3E}">
        <p14:creationId xmlns:p14="http://schemas.microsoft.com/office/powerpoint/2010/main" val="20567382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5200879-A33E-4AE0-84D2-F2A567B9B637}" type="slidenum">
              <a:rPr lang="en-US" smtClean="0"/>
              <a:t>29</a:t>
            </a:fld>
            <a:endParaRPr lang="en-US"/>
          </a:p>
        </p:txBody>
      </p:sp>
      <p:sp>
        <p:nvSpPr>
          <p:cNvPr id="5" name="Footer Placeholder 4">
            <a:extLst>
              <a:ext uri="{FF2B5EF4-FFF2-40B4-BE49-F238E27FC236}">
                <a16:creationId xmlns:a16="http://schemas.microsoft.com/office/drawing/2014/main" id="{94B77EBB-F364-1426-5C90-D6B5CAD9F84C}"/>
              </a:ext>
            </a:extLst>
          </p:cNvPr>
          <p:cNvSpPr>
            <a:spLocks noGrp="1"/>
          </p:cNvSpPr>
          <p:nvPr>
            <p:ph type="ftr" sz="quarter" idx="4"/>
          </p:nvPr>
        </p:nvSpPr>
        <p:spPr/>
        <p:txBody>
          <a:bodyPr/>
          <a:lstStyle/>
          <a:p>
            <a:r>
              <a:rPr lang="en-US"/>
              <a:t>© 2022 Tony Martinez Events LLC/ CDPE</a:t>
            </a:r>
          </a:p>
        </p:txBody>
      </p:sp>
      <p:sp>
        <p:nvSpPr>
          <p:cNvPr id="6" name="Date Placeholder 5">
            <a:extLst>
              <a:ext uri="{FF2B5EF4-FFF2-40B4-BE49-F238E27FC236}">
                <a16:creationId xmlns:a16="http://schemas.microsoft.com/office/drawing/2014/main" id="{F5F4186B-D82B-78BE-E66C-6A8B65232571}"/>
              </a:ext>
            </a:extLst>
          </p:cNvPr>
          <p:cNvSpPr>
            <a:spLocks noGrp="1"/>
          </p:cNvSpPr>
          <p:nvPr>
            <p:ph type="dt" idx="1"/>
          </p:nvPr>
        </p:nvSpPr>
        <p:spPr/>
        <p:txBody>
          <a:bodyPr/>
          <a:lstStyle/>
          <a:p>
            <a:endParaRPr lang="en-US"/>
          </a:p>
        </p:txBody>
      </p:sp>
    </p:spTree>
    <p:extLst>
      <p:ext uri="{BB962C8B-B14F-4D97-AF65-F5344CB8AC3E}">
        <p14:creationId xmlns:p14="http://schemas.microsoft.com/office/powerpoint/2010/main" val="8177489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5200879-A33E-4AE0-84D2-F2A567B9B637}" type="slidenum">
              <a:rPr lang="en-US" smtClean="0"/>
              <a:t>9</a:t>
            </a:fld>
            <a:endParaRPr lang="en-US"/>
          </a:p>
        </p:txBody>
      </p:sp>
      <p:sp>
        <p:nvSpPr>
          <p:cNvPr id="5" name="Footer Placeholder 4">
            <a:extLst>
              <a:ext uri="{FF2B5EF4-FFF2-40B4-BE49-F238E27FC236}">
                <a16:creationId xmlns:a16="http://schemas.microsoft.com/office/drawing/2014/main" id="{611E5A88-32A2-B52E-27EC-0770FC68378D}"/>
              </a:ext>
            </a:extLst>
          </p:cNvPr>
          <p:cNvSpPr>
            <a:spLocks noGrp="1"/>
          </p:cNvSpPr>
          <p:nvPr>
            <p:ph type="ftr" sz="quarter" idx="4"/>
          </p:nvPr>
        </p:nvSpPr>
        <p:spPr/>
        <p:txBody>
          <a:bodyPr/>
          <a:lstStyle/>
          <a:p>
            <a:r>
              <a:rPr lang="en-US"/>
              <a:t>© 2022 Tony Martinez Events LLC/ CDPE</a:t>
            </a:r>
          </a:p>
        </p:txBody>
      </p:sp>
      <p:sp>
        <p:nvSpPr>
          <p:cNvPr id="6" name="Date Placeholder 5">
            <a:extLst>
              <a:ext uri="{FF2B5EF4-FFF2-40B4-BE49-F238E27FC236}">
                <a16:creationId xmlns:a16="http://schemas.microsoft.com/office/drawing/2014/main" id="{C42089E4-4F16-93F5-2A9E-87498DEC9569}"/>
              </a:ext>
            </a:extLst>
          </p:cNvPr>
          <p:cNvSpPr>
            <a:spLocks noGrp="1"/>
          </p:cNvSpPr>
          <p:nvPr>
            <p:ph type="dt" idx="1"/>
          </p:nvPr>
        </p:nvSpPr>
        <p:spPr/>
        <p:txBody>
          <a:bodyPr/>
          <a:lstStyle/>
          <a:p>
            <a:endParaRPr lang="en-US"/>
          </a:p>
        </p:txBody>
      </p:sp>
    </p:spTree>
    <p:extLst>
      <p:ext uri="{BB962C8B-B14F-4D97-AF65-F5344CB8AC3E}">
        <p14:creationId xmlns:p14="http://schemas.microsoft.com/office/powerpoint/2010/main" val="30940915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5200879-A33E-4AE0-84D2-F2A567B9B637}" type="slidenum">
              <a:rPr lang="en-US" smtClean="0"/>
              <a:t>10</a:t>
            </a:fld>
            <a:endParaRPr lang="en-US"/>
          </a:p>
        </p:txBody>
      </p:sp>
      <p:sp>
        <p:nvSpPr>
          <p:cNvPr id="5" name="Footer Placeholder 4">
            <a:extLst>
              <a:ext uri="{FF2B5EF4-FFF2-40B4-BE49-F238E27FC236}">
                <a16:creationId xmlns:a16="http://schemas.microsoft.com/office/drawing/2014/main" id="{57A0AB3E-5831-8DF5-36A2-4E0C9FAFEF2D}"/>
              </a:ext>
            </a:extLst>
          </p:cNvPr>
          <p:cNvSpPr>
            <a:spLocks noGrp="1"/>
          </p:cNvSpPr>
          <p:nvPr>
            <p:ph type="ftr" sz="quarter" idx="4"/>
          </p:nvPr>
        </p:nvSpPr>
        <p:spPr/>
        <p:txBody>
          <a:bodyPr/>
          <a:lstStyle/>
          <a:p>
            <a:r>
              <a:rPr lang="en-US"/>
              <a:t>© 2022 Tony Martinez Events LLC/ CDPE</a:t>
            </a:r>
          </a:p>
        </p:txBody>
      </p:sp>
      <p:sp>
        <p:nvSpPr>
          <p:cNvPr id="6" name="Date Placeholder 5">
            <a:extLst>
              <a:ext uri="{FF2B5EF4-FFF2-40B4-BE49-F238E27FC236}">
                <a16:creationId xmlns:a16="http://schemas.microsoft.com/office/drawing/2014/main" id="{8E4A7A91-D699-1334-EB11-40E6610C4D03}"/>
              </a:ext>
            </a:extLst>
          </p:cNvPr>
          <p:cNvSpPr>
            <a:spLocks noGrp="1"/>
          </p:cNvSpPr>
          <p:nvPr>
            <p:ph type="dt" idx="1"/>
          </p:nvPr>
        </p:nvSpPr>
        <p:spPr/>
        <p:txBody>
          <a:bodyPr/>
          <a:lstStyle/>
          <a:p>
            <a:endParaRPr lang="en-US"/>
          </a:p>
        </p:txBody>
      </p:sp>
    </p:spTree>
    <p:extLst>
      <p:ext uri="{BB962C8B-B14F-4D97-AF65-F5344CB8AC3E}">
        <p14:creationId xmlns:p14="http://schemas.microsoft.com/office/powerpoint/2010/main" val="21993419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5200879-A33E-4AE0-84D2-F2A567B9B637}" type="slidenum">
              <a:rPr lang="en-US" smtClean="0"/>
              <a:t>11</a:t>
            </a:fld>
            <a:endParaRPr lang="en-US"/>
          </a:p>
        </p:txBody>
      </p:sp>
      <p:sp>
        <p:nvSpPr>
          <p:cNvPr id="5" name="Footer Placeholder 4">
            <a:extLst>
              <a:ext uri="{FF2B5EF4-FFF2-40B4-BE49-F238E27FC236}">
                <a16:creationId xmlns:a16="http://schemas.microsoft.com/office/drawing/2014/main" id="{DD66A663-8696-F0C1-CC34-410E65489B8B}"/>
              </a:ext>
            </a:extLst>
          </p:cNvPr>
          <p:cNvSpPr>
            <a:spLocks noGrp="1"/>
          </p:cNvSpPr>
          <p:nvPr>
            <p:ph type="ftr" sz="quarter" idx="4"/>
          </p:nvPr>
        </p:nvSpPr>
        <p:spPr/>
        <p:txBody>
          <a:bodyPr/>
          <a:lstStyle/>
          <a:p>
            <a:r>
              <a:rPr lang="en-US"/>
              <a:t>© 2022 Tony Martinez Events LLC/ CDPE</a:t>
            </a:r>
          </a:p>
        </p:txBody>
      </p:sp>
      <p:sp>
        <p:nvSpPr>
          <p:cNvPr id="6" name="Date Placeholder 5">
            <a:extLst>
              <a:ext uri="{FF2B5EF4-FFF2-40B4-BE49-F238E27FC236}">
                <a16:creationId xmlns:a16="http://schemas.microsoft.com/office/drawing/2014/main" id="{3B72E427-1F27-13B1-076C-EDA728DEC918}"/>
              </a:ext>
            </a:extLst>
          </p:cNvPr>
          <p:cNvSpPr>
            <a:spLocks noGrp="1"/>
          </p:cNvSpPr>
          <p:nvPr>
            <p:ph type="dt" idx="1"/>
          </p:nvPr>
        </p:nvSpPr>
        <p:spPr/>
        <p:txBody>
          <a:bodyPr/>
          <a:lstStyle/>
          <a:p>
            <a:endParaRPr lang="en-US"/>
          </a:p>
        </p:txBody>
      </p:sp>
    </p:spTree>
    <p:extLst>
      <p:ext uri="{BB962C8B-B14F-4D97-AF65-F5344CB8AC3E}">
        <p14:creationId xmlns:p14="http://schemas.microsoft.com/office/powerpoint/2010/main" val="26517469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5200879-A33E-4AE0-84D2-F2A567B9B637}" type="slidenum">
              <a:rPr lang="en-US" smtClean="0"/>
              <a:t>12</a:t>
            </a:fld>
            <a:endParaRPr lang="en-US"/>
          </a:p>
        </p:txBody>
      </p:sp>
      <p:sp>
        <p:nvSpPr>
          <p:cNvPr id="5" name="Footer Placeholder 4">
            <a:extLst>
              <a:ext uri="{FF2B5EF4-FFF2-40B4-BE49-F238E27FC236}">
                <a16:creationId xmlns:a16="http://schemas.microsoft.com/office/drawing/2014/main" id="{18F42E30-2752-16DB-A78B-9B836D3AB4D2}"/>
              </a:ext>
            </a:extLst>
          </p:cNvPr>
          <p:cNvSpPr>
            <a:spLocks noGrp="1"/>
          </p:cNvSpPr>
          <p:nvPr>
            <p:ph type="ftr" sz="quarter" idx="4"/>
          </p:nvPr>
        </p:nvSpPr>
        <p:spPr/>
        <p:txBody>
          <a:bodyPr/>
          <a:lstStyle/>
          <a:p>
            <a:r>
              <a:rPr lang="en-US"/>
              <a:t>© 2022 Tony Martinez Events LLC/ CDPE</a:t>
            </a:r>
          </a:p>
        </p:txBody>
      </p:sp>
      <p:sp>
        <p:nvSpPr>
          <p:cNvPr id="6" name="Date Placeholder 5">
            <a:extLst>
              <a:ext uri="{FF2B5EF4-FFF2-40B4-BE49-F238E27FC236}">
                <a16:creationId xmlns:a16="http://schemas.microsoft.com/office/drawing/2014/main" id="{7F4A430E-C12E-CE7B-8F8A-9188D7419ADD}"/>
              </a:ext>
            </a:extLst>
          </p:cNvPr>
          <p:cNvSpPr>
            <a:spLocks noGrp="1"/>
          </p:cNvSpPr>
          <p:nvPr>
            <p:ph type="dt" idx="1"/>
          </p:nvPr>
        </p:nvSpPr>
        <p:spPr/>
        <p:txBody>
          <a:bodyPr/>
          <a:lstStyle/>
          <a:p>
            <a:endParaRPr lang="en-US"/>
          </a:p>
        </p:txBody>
      </p:sp>
    </p:spTree>
    <p:extLst>
      <p:ext uri="{BB962C8B-B14F-4D97-AF65-F5344CB8AC3E}">
        <p14:creationId xmlns:p14="http://schemas.microsoft.com/office/powerpoint/2010/main" val="39150569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5200879-A33E-4AE0-84D2-F2A567B9B637}" type="slidenum">
              <a:rPr lang="en-US" smtClean="0"/>
              <a:t>13</a:t>
            </a:fld>
            <a:endParaRPr lang="en-US"/>
          </a:p>
        </p:txBody>
      </p:sp>
      <p:sp>
        <p:nvSpPr>
          <p:cNvPr id="5" name="Footer Placeholder 4">
            <a:extLst>
              <a:ext uri="{FF2B5EF4-FFF2-40B4-BE49-F238E27FC236}">
                <a16:creationId xmlns:a16="http://schemas.microsoft.com/office/drawing/2014/main" id="{C0455C4D-2393-96A6-530F-F0F601AC7731}"/>
              </a:ext>
            </a:extLst>
          </p:cNvPr>
          <p:cNvSpPr>
            <a:spLocks noGrp="1"/>
          </p:cNvSpPr>
          <p:nvPr>
            <p:ph type="ftr" sz="quarter" idx="4"/>
          </p:nvPr>
        </p:nvSpPr>
        <p:spPr/>
        <p:txBody>
          <a:bodyPr/>
          <a:lstStyle/>
          <a:p>
            <a:r>
              <a:rPr lang="en-US"/>
              <a:t>© 2022 Tony Martinez Events LLC/ CDPE</a:t>
            </a:r>
          </a:p>
        </p:txBody>
      </p:sp>
      <p:sp>
        <p:nvSpPr>
          <p:cNvPr id="6" name="Date Placeholder 5">
            <a:extLst>
              <a:ext uri="{FF2B5EF4-FFF2-40B4-BE49-F238E27FC236}">
                <a16:creationId xmlns:a16="http://schemas.microsoft.com/office/drawing/2014/main" id="{EB00EA4C-0786-AB51-E096-369539B94339}"/>
              </a:ext>
            </a:extLst>
          </p:cNvPr>
          <p:cNvSpPr>
            <a:spLocks noGrp="1"/>
          </p:cNvSpPr>
          <p:nvPr>
            <p:ph type="dt" idx="1"/>
          </p:nvPr>
        </p:nvSpPr>
        <p:spPr/>
        <p:txBody>
          <a:bodyPr/>
          <a:lstStyle/>
          <a:p>
            <a:endParaRPr lang="en-US"/>
          </a:p>
        </p:txBody>
      </p:sp>
    </p:spTree>
    <p:extLst>
      <p:ext uri="{BB962C8B-B14F-4D97-AF65-F5344CB8AC3E}">
        <p14:creationId xmlns:p14="http://schemas.microsoft.com/office/powerpoint/2010/main" val="5100599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5200879-A33E-4AE0-84D2-F2A567B9B637}" type="slidenum">
              <a:rPr lang="en-US" smtClean="0"/>
              <a:t>15</a:t>
            </a:fld>
            <a:endParaRPr lang="en-US"/>
          </a:p>
        </p:txBody>
      </p:sp>
      <p:sp>
        <p:nvSpPr>
          <p:cNvPr id="5" name="Footer Placeholder 4">
            <a:extLst>
              <a:ext uri="{FF2B5EF4-FFF2-40B4-BE49-F238E27FC236}">
                <a16:creationId xmlns:a16="http://schemas.microsoft.com/office/drawing/2014/main" id="{CA08D9B0-2DED-9C9C-0DA8-DE26420282EB}"/>
              </a:ext>
            </a:extLst>
          </p:cNvPr>
          <p:cNvSpPr>
            <a:spLocks noGrp="1"/>
          </p:cNvSpPr>
          <p:nvPr>
            <p:ph type="ftr" sz="quarter" idx="4"/>
          </p:nvPr>
        </p:nvSpPr>
        <p:spPr/>
        <p:txBody>
          <a:bodyPr/>
          <a:lstStyle/>
          <a:p>
            <a:r>
              <a:rPr lang="en-US"/>
              <a:t>© 2022 Tony Martinez Events LLC/ CDPE</a:t>
            </a:r>
          </a:p>
        </p:txBody>
      </p:sp>
      <p:sp>
        <p:nvSpPr>
          <p:cNvPr id="6" name="Date Placeholder 5">
            <a:extLst>
              <a:ext uri="{FF2B5EF4-FFF2-40B4-BE49-F238E27FC236}">
                <a16:creationId xmlns:a16="http://schemas.microsoft.com/office/drawing/2014/main" id="{5CEF0F85-0CA4-39C3-F947-453E47BC7F48}"/>
              </a:ext>
            </a:extLst>
          </p:cNvPr>
          <p:cNvSpPr>
            <a:spLocks noGrp="1"/>
          </p:cNvSpPr>
          <p:nvPr>
            <p:ph type="dt" idx="1"/>
          </p:nvPr>
        </p:nvSpPr>
        <p:spPr/>
        <p:txBody>
          <a:bodyPr/>
          <a:lstStyle/>
          <a:p>
            <a:endParaRPr lang="en-US"/>
          </a:p>
        </p:txBody>
      </p:sp>
    </p:spTree>
    <p:extLst>
      <p:ext uri="{BB962C8B-B14F-4D97-AF65-F5344CB8AC3E}">
        <p14:creationId xmlns:p14="http://schemas.microsoft.com/office/powerpoint/2010/main" val="25447873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5200879-A33E-4AE0-84D2-F2A567B9B637}" type="slidenum">
              <a:rPr lang="en-US" smtClean="0"/>
              <a:t>16</a:t>
            </a:fld>
            <a:endParaRPr lang="en-US"/>
          </a:p>
        </p:txBody>
      </p:sp>
      <p:sp>
        <p:nvSpPr>
          <p:cNvPr id="5" name="Footer Placeholder 4">
            <a:extLst>
              <a:ext uri="{FF2B5EF4-FFF2-40B4-BE49-F238E27FC236}">
                <a16:creationId xmlns:a16="http://schemas.microsoft.com/office/drawing/2014/main" id="{38F6D003-62D5-D6F5-3B2B-0E7E44049C90}"/>
              </a:ext>
            </a:extLst>
          </p:cNvPr>
          <p:cNvSpPr>
            <a:spLocks noGrp="1"/>
          </p:cNvSpPr>
          <p:nvPr>
            <p:ph type="ftr" sz="quarter" idx="4"/>
          </p:nvPr>
        </p:nvSpPr>
        <p:spPr/>
        <p:txBody>
          <a:bodyPr/>
          <a:lstStyle/>
          <a:p>
            <a:r>
              <a:rPr lang="en-US"/>
              <a:t>© 2022 Tony Martinez Events LLC/ CDPE</a:t>
            </a:r>
          </a:p>
        </p:txBody>
      </p:sp>
      <p:sp>
        <p:nvSpPr>
          <p:cNvPr id="6" name="Date Placeholder 5">
            <a:extLst>
              <a:ext uri="{FF2B5EF4-FFF2-40B4-BE49-F238E27FC236}">
                <a16:creationId xmlns:a16="http://schemas.microsoft.com/office/drawing/2014/main" id="{8A27CD40-B159-D60D-E86E-397078B04E57}"/>
              </a:ext>
            </a:extLst>
          </p:cNvPr>
          <p:cNvSpPr>
            <a:spLocks noGrp="1"/>
          </p:cNvSpPr>
          <p:nvPr>
            <p:ph type="dt" idx="1"/>
          </p:nvPr>
        </p:nvSpPr>
        <p:spPr/>
        <p:txBody>
          <a:bodyPr/>
          <a:lstStyle/>
          <a:p>
            <a:endParaRPr lang="en-US"/>
          </a:p>
        </p:txBody>
      </p:sp>
    </p:spTree>
    <p:extLst>
      <p:ext uri="{BB962C8B-B14F-4D97-AF65-F5344CB8AC3E}">
        <p14:creationId xmlns:p14="http://schemas.microsoft.com/office/powerpoint/2010/main" val="4202474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5200879-A33E-4AE0-84D2-F2A567B9B637}" type="slidenum">
              <a:rPr lang="en-US" smtClean="0"/>
              <a:t>17</a:t>
            </a:fld>
            <a:endParaRPr lang="en-US"/>
          </a:p>
        </p:txBody>
      </p:sp>
      <p:sp>
        <p:nvSpPr>
          <p:cNvPr id="5" name="Footer Placeholder 4">
            <a:extLst>
              <a:ext uri="{FF2B5EF4-FFF2-40B4-BE49-F238E27FC236}">
                <a16:creationId xmlns:a16="http://schemas.microsoft.com/office/drawing/2014/main" id="{CDB9789D-4240-60FF-6264-EFB88AE1847E}"/>
              </a:ext>
            </a:extLst>
          </p:cNvPr>
          <p:cNvSpPr>
            <a:spLocks noGrp="1"/>
          </p:cNvSpPr>
          <p:nvPr>
            <p:ph type="ftr" sz="quarter" idx="4"/>
          </p:nvPr>
        </p:nvSpPr>
        <p:spPr/>
        <p:txBody>
          <a:bodyPr/>
          <a:lstStyle/>
          <a:p>
            <a:r>
              <a:rPr lang="en-US"/>
              <a:t>© 2022 Tony Martinez Events LLC/ CDPE</a:t>
            </a:r>
          </a:p>
        </p:txBody>
      </p:sp>
      <p:sp>
        <p:nvSpPr>
          <p:cNvPr id="6" name="Date Placeholder 5">
            <a:extLst>
              <a:ext uri="{FF2B5EF4-FFF2-40B4-BE49-F238E27FC236}">
                <a16:creationId xmlns:a16="http://schemas.microsoft.com/office/drawing/2014/main" id="{DDA72438-A4D5-E89E-F535-F7702CE452D0}"/>
              </a:ext>
            </a:extLst>
          </p:cNvPr>
          <p:cNvSpPr>
            <a:spLocks noGrp="1"/>
          </p:cNvSpPr>
          <p:nvPr>
            <p:ph type="dt" idx="1"/>
          </p:nvPr>
        </p:nvSpPr>
        <p:spPr/>
        <p:txBody>
          <a:bodyPr/>
          <a:lstStyle/>
          <a:p>
            <a:endParaRPr lang="en-US"/>
          </a:p>
        </p:txBody>
      </p:sp>
    </p:spTree>
    <p:extLst>
      <p:ext uri="{BB962C8B-B14F-4D97-AF65-F5344CB8AC3E}">
        <p14:creationId xmlns:p14="http://schemas.microsoft.com/office/powerpoint/2010/main" val="22014967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E0FCC1A-6455-413E-AA4E-02F8D613F815}" type="datetimeFigureOut">
              <a:rPr lang="en-US" smtClean="0"/>
              <a:t>7/27/2023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5BE6F9-D72E-495B-8B93-43A846574879}" type="slidenum">
              <a:rPr lang="en-US" smtClean="0"/>
              <a:t>‹#›</a:t>
            </a:fld>
            <a:endParaRPr lang="en-US"/>
          </a:p>
        </p:txBody>
      </p:sp>
    </p:spTree>
    <p:extLst>
      <p:ext uri="{BB962C8B-B14F-4D97-AF65-F5344CB8AC3E}">
        <p14:creationId xmlns:p14="http://schemas.microsoft.com/office/powerpoint/2010/main" val="3197639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pPr/>
              <a:t>7/27/2023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393628585"/>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pPr/>
              <a:t>7/27/2023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39027874"/>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pPr/>
              <a:t>7/27/2023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316436826"/>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pPr/>
              <a:t>7/27/2023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032417422"/>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96DFF08F-DC6B-4601-B491-B0F83F6DD2DA}" type="datetimeFigureOut">
              <a:rPr lang="en-US" smtClean="0"/>
              <a:pPr/>
              <a:t>7/27/2023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972070790"/>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96DFF08F-DC6B-4601-B491-B0F83F6DD2DA}" type="datetimeFigureOut">
              <a:rPr lang="en-US" smtClean="0"/>
              <a:pPr/>
              <a:t>7/27/2023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982329516"/>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0FCC1A-6455-413E-AA4E-02F8D613F815}" type="datetimeFigureOut">
              <a:rPr lang="en-US" smtClean="0"/>
              <a:t>7/27/2023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5BE6F9-D72E-495B-8B93-43A846574879}" type="slidenum">
              <a:rPr lang="en-US" smtClean="0"/>
              <a:t>‹#›</a:t>
            </a:fld>
            <a:endParaRPr lang="en-US"/>
          </a:p>
        </p:txBody>
      </p:sp>
    </p:spTree>
    <p:extLst>
      <p:ext uri="{BB962C8B-B14F-4D97-AF65-F5344CB8AC3E}">
        <p14:creationId xmlns:p14="http://schemas.microsoft.com/office/powerpoint/2010/main" val="42863180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0FCC1A-6455-413E-AA4E-02F8D613F815}" type="datetimeFigureOut">
              <a:rPr lang="en-US" smtClean="0"/>
              <a:t>7/27/2023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5BE6F9-D72E-495B-8B93-43A846574879}" type="slidenum">
              <a:rPr lang="en-US" smtClean="0"/>
              <a:t>‹#›</a:t>
            </a:fld>
            <a:endParaRPr lang="en-US"/>
          </a:p>
        </p:txBody>
      </p:sp>
    </p:spTree>
    <p:extLst>
      <p:ext uri="{BB962C8B-B14F-4D97-AF65-F5344CB8AC3E}">
        <p14:creationId xmlns:p14="http://schemas.microsoft.com/office/powerpoint/2010/main" val="66709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0FCC1A-6455-413E-AA4E-02F8D613F815}" type="datetimeFigureOut">
              <a:rPr lang="en-US" smtClean="0"/>
              <a:t>7/27/2023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5BE6F9-D72E-495B-8B93-43A846574879}" type="slidenum">
              <a:rPr lang="en-US" smtClean="0"/>
              <a:t>‹#›</a:t>
            </a:fld>
            <a:endParaRPr lang="en-US"/>
          </a:p>
        </p:txBody>
      </p:sp>
    </p:spTree>
    <p:extLst>
      <p:ext uri="{BB962C8B-B14F-4D97-AF65-F5344CB8AC3E}">
        <p14:creationId xmlns:p14="http://schemas.microsoft.com/office/powerpoint/2010/main" val="2931598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E0FCC1A-6455-413E-AA4E-02F8D613F815}" type="datetimeFigureOut">
              <a:rPr lang="en-US" smtClean="0"/>
              <a:t>7/27/2023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5BE6F9-D72E-495B-8B93-43A846574879}" type="slidenum">
              <a:rPr lang="en-US" smtClean="0"/>
              <a:t>‹#›</a:t>
            </a:fld>
            <a:endParaRPr lang="en-US"/>
          </a:p>
        </p:txBody>
      </p:sp>
    </p:spTree>
    <p:extLst>
      <p:ext uri="{BB962C8B-B14F-4D97-AF65-F5344CB8AC3E}">
        <p14:creationId xmlns:p14="http://schemas.microsoft.com/office/powerpoint/2010/main" val="491208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E0FCC1A-6455-413E-AA4E-02F8D613F815}" type="datetimeFigureOut">
              <a:rPr lang="en-US" smtClean="0"/>
              <a:t>7/27/2023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5BE6F9-D72E-495B-8B93-43A846574879}" type="slidenum">
              <a:rPr lang="en-US" smtClean="0"/>
              <a:t>‹#›</a:t>
            </a:fld>
            <a:endParaRPr lang="en-US"/>
          </a:p>
        </p:txBody>
      </p:sp>
    </p:spTree>
    <p:extLst>
      <p:ext uri="{BB962C8B-B14F-4D97-AF65-F5344CB8AC3E}">
        <p14:creationId xmlns:p14="http://schemas.microsoft.com/office/powerpoint/2010/main" val="3179448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E0FCC1A-6455-413E-AA4E-02F8D613F815}" type="datetimeFigureOut">
              <a:rPr lang="en-US" smtClean="0"/>
              <a:t>7/27/2023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5BE6F9-D72E-495B-8B93-43A846574879}" type="slidenum">
              <a:rPr lang="en-US" smtClean="0"/>
              <a:t>‹#›</a:t>
            </a:fld>
            <a:endParaRPr lang="en-US"/>
          </a:p>
        </p:txBody>
      </p:sp>
    </p:spTree>
    <p:extLst>
      <p:ext uri="{BB962C8B-B14F-4D97-AF65-F5344CB8AC3E}">
        <p14:creationId xmlns:p14="http://schemas.microsoft.com/office/powerpoint/2010/main" val="2338436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E0FCC1A-6455-413E-AA4E-02F8D613F815}" type="datetimeFigureOut">
              <a:rPr lang="en-US" smtClean="0"/>
              <a:t>7/27/2023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5BE6F9-D72E-495B-8B93-43A846574879}" type="slidenum">
              <a:rPr lang="en-US" smtClean="0"/>
              <a:t>‹#›</a:t>
            </a:fld>
            <a:endParaRPr lang="en-US"/>
          </a:p>
        </p:txBody>
      </p:sp>
    </p:spTree>
    <p:extLst>
      <p:ext uri="{BB962C8B-B14F-4D97-AF65-F5344CB8AC3E}">
        <p14:creationId xmlns:p14="http://schemas.microsoft.com/office/powerpoint/2010/main" val="1435664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0FCC1A-6455-413E-AA4E-02F8D613F815}" type="datetimeFigureOut">
              <a:rPr lang="en-US" smtClean="0"/>
              <a:t>7/27/2023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5BE6F9-D72E-495B-8B93-43A846574879}" type="slidenum">
              <a:rPr lang="en-US" smtClean="0"/>
              <a:t>‹#›</a:t>
            </a:fld>
            <a:endParaRPr lang="en-US"/>
          </a:p>
        </p:txBody>
      </p:sp>
    </p:spTree>
    <p:extLst>
      <p:ext uri="{BB962C8B-B14F-4D97-AF65-F5344CB8AC3E}">
        <p14:creationId xmlns:p14="http://schemas.microsoft.com/office/powerpoint/2010/main" val="902166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E0FCC1A-6455-413E-AA4E-02F8D613F815}" type="datetimeFigureOut">
              <a:rPr lang="en-US" smtClean="0"/>
              <a:t>7/27/2023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5BE6F9-D72E-495B-8B93-43A846574879}" type="slidenum">
              <a:rPr lang="en-US" smtClean="0"/>
              <a:t>‹#›</a:t>
            </a:fld>
            <a:endParaRPr lang="en-US"/>
          </a:p>
        </p:txBody>
      </p:sp>
    </p:spTree>
    <p:extLst>
      <p:ext uri="{BB962C8B-B14F-4D97-AF65-F5344CB8AC3E}">
        <p14:creationId xmlns:p14="http://schemas.microsoft.com/office/powerpoint/2010/main" val="3312027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E0FCC1A-6455-413E-AA4E-02F8D613F815}" type="datetimeFigureOut">
              <a:rPr lang="en-US" smtClean="0"/>
              <a:t>7/27/2023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5BE6F9-D72E-495B-8B93-43A846574879}" type="slidenum">
              <a:rPr lang="en-US" smtClean="0"/>
              <a:t>‹#›</a:t>
            </a:fld>
            <a:endParaRPr lang="en-US"/>
          </a:p>
        </p:txBody>
      </p:sp>
    </p:spTree>
    <p:extLst>
      <p:ext uri="{BB962C8B-B14F-4D97-AF65-F5344CB8AC3E}">
        <p14:creationId xmlns:p14="http://schemas.microsoft.com/office/powerpoint/2010/main" val="2848313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7/27/2023</a:t>
            </a:fld>
            <a:endParaRPr lang="en-US" dirty="0"/>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extLst>
      <p:ext uri="{BB962C8B-B14F-4D97-AF65-F5344CB8AC3E}">
        <p14:creationId xmlns:p14="http://schemas.microsoft.com/office/powerpoint/2010/main" val="358182428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hdr="0" ftr="0" dt="0"/>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37DD4952-AEA5-406D-91A9-0C2CD67E884F}"/>
              </a:ext>
            </a:extLst>
          </p:cNvPr>
          <p:cNvSpPr txBox="1"/>
          <p:nvPr/>
        </p:nvSpPr>
        <p:spPr>
          <a:xfrm>
            <a:off x="593067" y="2002277"/>
            <a:ext cx="10977112" cy="258532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7200" dirty="0">
                <a:solidFill>
                  <a:srgbClr val="FFC000"/>
                </a:solidFill>
                <a:latin typeface="Rockwell" panose="02060603020205020403"/>
              </a:rPr>
              <a:t>Foreclosure Prevention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7200" b="0" i="0" u="none" strike="noStrike" kern="1200" cap="none" spc="0" normalizeH="0" baseline="0" noProof="0" dirty="0">
                <a:ln>
                  <a:noFill/>
                </a:ln>
                <a:solidFill>
                  <a:srgbClr val="FFC000"/>
                </a:solidFill>
                <a:effectLst/>
                <a:uLnTx/>
                <a:uFillTx/>
                <a:latin typeface="Rockwell" panose="02060603020205020403"/>
                <a:ea typeface="+mn-ea"/>
                <a:cs typeface="+mn-cs"/>
              </a:rPr>
              <a:t>Workshop</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Rockwell" panose="02060603020205020403"/>
              <a:ea typeface="+mn-ea"/>
              <a:cs typeface="+mn-cs"/>
            </a:endParaRPr>
          </a:p>
        </p:txBody>
      </p:sp>
      <p:sp>
        <p:nvSpPr>
          <p:cNvPr id="9" name="TextBox 8">
            <a:extLst>
              <a:ext uri="{FF2B5EF4-FFF2-40B4-BE49-F238E27FC236}">
                <a16:creationId xmlns:a16="http://schemas.microsoft.com/office/drawing/2014/main" id="{34C06DAF-DF51-4C55-91F7-90DD843A4362}"/>
              </a:ext>
            </a:extLst>
          </p:cNvPr>
          <p:cNvSpPr txBox="1"/>
          <p:nvPr/>
        </p:nvSpPr>
        <p:spPr>
          <a:xfrm>
            <a:off x="1541972" y="4735654"/>
            <a:ext cx="9144000" cy="646331"/>
          </a:xfrm>
          <a:prstGeom prst="rect">
            <a:avLst/>
          </a:prstGeom>
          <a:noFill/>
        </p:spPr>
        <p:txBody>
          <a:bodyPr wrap="square">
            <a:spAutoFit/>
          </a:bodyPr>
          <a:lstStyle/>
          <a:p>
            <a:pPr algn="ctr" fontAlgn="base"/>
            <a:r>
              <a:rPr lang="en-US" sz="3600" b="0" i="1" dirty="0">
                <a:solidFill>
                  <a:srgbClr val="FFFFFF"/>
                </a:solidFill>
                <a:effectLst/>
                <a:latin typeface="Rubik"/>
              </a:rPr>
              <a:t>Foreclosure Is NOT The Only Option!</a:t>
            </a:r>
          </a:p>
        </p:txBody>
      </p:sp>
      <p:sp>
        <p:nvSpPr>
          <p:cNvPr id="3" name="TextBox 2">
            <a:extLst>
              <a:ext uri="{FF2B5EF4-FFF2-40B4-BE49-F238E27FC236}">
                <a16:creationId xmlns:a16="http://schemas.microsoft.com/office/drawing/2014/main" id="{6A8DDC11-0477-40BC-8493-2DC46A189686}"/>
              </a:ext>
            </a:extLst>
          </p:cNvPr>
          <p:cNvSpPr txBox="1"/>
          <p:nvPr/>
        </p:nvSpPr>
        <p:spPr>
          <a:xfrm>
            <a:off x="1164467" y="5677306"/>
            <a:ext cx="9899009" cy="307777"/>
          </a:xfrm>
          <a:prstGeom prst="rect">
            <a:avLst/>
          </a:prstGeom>
          <a:noFill/>
        </p:spPr>
        <p:txBody>
          <a:bodyPr wrap="square" rtlCol="0">
            <a:spAutoFit/>
          </a:bodyPr>
          <a:lstStyle/>
          <a:p>
            <a:r>
              <a:rPr lang="en-US" sz="1400" i="1" dirty="0"/>
              <a:t>Real estate professional is not an attorney or tax professional and is not providing legal, financial or tax-related advice.</a:t>
            </a:r>
          </a:p>
        </p:txBody>
      </p:sp>
      <p:sp>
        <p:nvSpPr>
          <p:cNvPr id="2" name="TextBox 1">
            <a:extLst>
              <a:ext uri="{FF2B5EF4-FFF2-40B4-BE49-F238E27FC236}">
                <a16:creationId xmlns:a16="http://schemas.microsoft.com/office/drawing/2014/main" id="{4E067B71-E664-11BD-491A-D8516055A99D}"/>
              </a:ext>
            </a:extLst>
          </p:cNvPr>
          <p:cNvSpPr txBox="1"/>
          <p:nvPr/>
        </p:nvSpPr>
        <p:spPr>
          <a:xfrm>
            <a:off x="4561217" y="1671368"/>
            <a:ext cx="3687792" cy="369332"/>
          </a:xfrm>
          <a:prstGeom prst="rect">
            <a:avLst/>
          </a:prstGeom>
          <a:noFill/>
        </p:spPr>
        <p:txBody>
          <a:bodyPr wrap="square" rtlCol="0">
            <a:spAutoFit/>
          </a:bodyPr>
          <a:lstStyle/>
          <a:p>
            <a:pPr algn="ctr"/>
            <a:r>
              <a:rPr lang="en-US" dirty="0"/>
              <a:t>Presents:</a:t>
            </a:r>
          </a:p>
        </p:txBody>
      </p:sp>
    </p:spTree>
    <p:extLst>
      <p:ext uri="{BB962C8B-B14F-4D97-AF65-F5344CB8AC3E}">
        <p14:creationId xmlns:p14="http://schemas.microsoft.com/office/powerpoint/2010/main" val="13834020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DDF5E02-1B85-4CB3-814C-D19CDA062203}"/>
              </a:ext>
            </a:extLst>
          </p:cNvPr>
          <p:cNvSpPr txBox="1"/>
          <p:nvPr/>
        </p:nvSpPr>
        <p:spPr>
          <a:xfrm>
            <a:off x="645953" y="89300"/>
            <a:ext cx="10501143" cy="584775"/>
          </a:xfrm>
          <a:prstGeom prst="rect">
            <a:avLst/>
          </a:prstGeom>
          <a:noFill/>
        </p:spPr>
        <p:txBody>
          <a:bodyPr wrap="square">
            <a:spAutoFit/>
          </a:bodyPr>
          <a:lstStyle/>
          <a:p>
            <a:pPr algn="ctr"/>
            <a:r>
              <a:rPr lang="en-US" sz="3200" dirty="0">
                <a:solidFill>
                  <a:srgbClr val="FFC000"/>
                </a:solidFill>
              </a:rPr>
              <a:t>Potential Employment Issues</a:t>
            </a:r>
          </a:p>
        </p:txBody>
      </p:sp>
      <p:sp>
        <p:nvSpPr>
          <p:cNvPr id="3" name="TextBox 2">
            <a:extLst>
              <a:ext uri="{FF2B5EF4-FFF2-40B4-BE49-F238E27FC236}">
                <a16:creationId xmlns:a16="http://schemas.microsoft.com/office/drawing/2014/main" id="{70FA6AB5-65D3-4064-A8DC-95C8F10FB850}"/>
              </a:ext>
            </a:extLst>
          </p:cNvPr>
          <p:cNvSpPr txBox="1"/>
          <p:nvPr/>
        </p:nvSpPr>
        <p:spPr>
          <a:xfrm>
            <a:off x="408264" y="514130"/>
            <a:ext cx="11375471" cy="6186309"/>
          </a:xfrm>
          <a:prstGeom prst="rect">
            <a:avLst/>
          </a:prstGeom>
          <a:noFill/>
        </p:spPr>
        <p:txBody>
          <a:bodyPr wrap="square" rtlCol="0">
            <a:spAutoFit/>
          </a:bodyPr>
          <a:lstStyle/>
          <a:p>
            <a:pPr marL="457200" indent="-457200">
              <a:buFont typeface="Arial" panose="020B0604020202020204" pitchFamily="34" charset="0"/>
              <a:buChar char="•"/>
            </a:pPr>
            <a:r>
              <a:rPr lang="en-US" sz="2800" dirty="0"/>
              <a:t>Many employers run credit checks either prior to hiring or at random intervals throughout a person’s employment. </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A foreclosure on their record could cost them their current job or prevent them from getting hired.</a:t>
            </a:r>
          </a:p>
          <a:p>
            <a:pPr marL="457200" indent="-457200">
              <a:buFont typeface="Arial" panose="020B0604020202020204" pitchFamily="34" charset="0"/>
              <a:buChar char="•"/>
            </a:pPr>
            <a:endParaRPr lang="en-US" sz="2800" dirty="0">
              <a:solidFill>
                <a:srgbClr val="FFC000"/>
              </a:solidFill>
            </a:endParaRPr>
          </a:p>
          <a:p>
            <a:pPr algn="ctr"/>
            <a:r>
              <a:rPr lang="en-US" sz="3200" dirty="0">
                <a:solidFill>
                  <a:srgbClr val="FFC000"/>
                </a:solidFill>
              </a:rPr>
              <a:t>Security Clearances</a:t>
            </a:r>
          </a:p>
          <a:p>
            <a:endParaRPr lang="en-US" sz="2800" dirty="0">
              <a:solidFill>
                <a:srgbClr val="FFC000"/>
              </a:solidFill>
            </a:endParaRPr>
          </a:p>
          <a:p>
            <a:pPr marL="457200" indent="-457200">
              <a:buFont typeface="Arial" panose="020B0604020202020204" pitchFamily="34" charset="0"/>
              <a:buChar char="•"/>
            </a:pPr>
            <a:r>
              <a:rPr lang="en-US" sz="2800" dirty="0"/>
              <a:t>Many jobs and professions require a security clearance, not limited to Government jobs, Military, Law Enforcement, etc.</a:t>
            </a:r>
            <a:br>
              <a:rPr lang="en-US" sz="2800" dirty="0"/>
            </a:br>
            <a:endParaRPr lang="en-US" sz="2800" dirty="0"/>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Foreclosure can jeopardize their security clearance and risk loss of employment.</a:t>
            </a:r>
          </a:p>
        </p:txBody>
      </p:sp>
    </p:spTree>
    <p:extLst>
      <p:ext uri="{BB962C8B-B14F-4D97-AF65-F5344CB8AC3E}">
        <p14:creationId xmlns:p14="http://schemas.microsoft.com/office/powerpoint/2010/main" val="2316752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DDF5E02-1B85-4CB3-814C-D19CDA062203}"/>
              </a:ext>
            </a:extLst>
          </p:cNvPr>
          <p:cNvSpPr txBox="1"/>
          <p:nvPr/>
        </p:nvSpPr>
        <p:spPr>
          <a:xfrm>
            <a:off x="645953" y="210064"/>
            <a:ext cx="10501143" cy="584775"/>
          </a:xfrm>
          <a:prstGeom prst="rect">
            <a:avLst/>
          </a:prstGeom>
          <a:noFill/>
        </p:spPr>
        <p:txBody>
          <a:bodyPr wrap="square">
            <a:spAutoFit/>
          </a:bodyPr>
          <a:lstStyle/>
          <a:p>
            <a:pPr algn="ctr"/>
            <a:r>
              <a:rPr lang="en-US" sz="3200" dirty="0"/>
              <a:t>Potential Deficiency Judgment</a:t>
            </a:r>
          </a:p>
        </p:txBody>
      </p:sp>
      <p:sp>
        <p:nvSpPr>
          <p:cNvPr id="3" name="TextBox 2">
            <a:extLst>
              <a:ext uri="{FF2B5EF4-FFF2-40B4-BE49-F238E27FC236}">
                <a16:creationId xmlns:a16="http://schemas.microsoft.com/office/drawing/2014/main" id="{70FA6AB5-65D3-4064-A8DC-95C8F10FB850}"/>
              </a:ext>
            </a:extLst>
          </p:cNvPr>
          <p:cNvSpPr txBox="1"/>
          <p:nvPr/>
        </p:nvSpPr>
        <p:spPr>
          <a:xfrm>
            <a:off x="408264" y="954070"/>
            <a:ext cx="11375471" cy="4955203"/>
          </a:xfrm>
          <a:prstGeom prst="rect">
            <a:avLst/>
          </a:prstGeom>
          <a:noFill/>
        </p:spPr>
        <p:txBody>
          <a:bodyPr wrap="square" rtlCol="0">
            <a:spAutoFit/>
          </a:bodyPr>
          <a:lstStyle/>
          <a:p>
            <a:pPr marL="457200" indent="-457200">
              <a:buFont typeface="Arial" panose="020B0604020202020204" pitchFamily="34" charset="0"/>
              <a:buChar char="•"/>
            </a:pPr>
            <a:r>
              <a:rPr lang="en-US" sz="3200" dirty="0"/>
              <a:t>Check if your State allows the lender(s) to pursue a deficiency judgement against the borrower(s).</a:t>
            </a:r>
            <a:br>
              <a:rPr lang="en-US" sz="3200" dirty="0"/>
            </a:br>
            <a:endParaRPr lang="en-US" sz="3200" dirty="0"/>
          </a:p>
          <a:p>
            <a:pPr marL="457200" indent="-457200">
              <a:buFont typeface="Arial" panose="020B0604020202020204" pitchFamily="34" charset="0"/>
              <a:buChar char="•"/>
            </a:pPr>
            <a:r>
              <a:rPr lang="en-US" sz="3200" dirty="0"/>
              <a:t>If so, the lender(s) to sue the borrower to recover losses.</a:t>
            </a:r>
          </a:p>
          <a:p>
            <a:pPr marL="457200" indent="-457200">
              <a:buFont typeface="Arial" panose="020B0604020202020204" pitchFamily="34" charset="0"/>
              <a:buChar char="•"/>
            </a:pPr>
            <a:endParaRPr lang="en-US" sz="3200" dirty="0"/>
          </a:p>
          <a:p>
            <a:pPr marL="457200" indent="-457200">
              <a:buFont typeface="Arial" panose="020B0604020202020204" pitchFamily="34" charset="0"/>
              <a:buChar char="•"/>
            </a:pPr>
            <a:r>
              <a:rPr lang="en-US" sz="3200" dirty="0"/>
              <a:t>Applies to both Short Sales &amp; Foreclosures.</a:t>
            </a:r>
          </a:p>
          <a:p>
            <a:pPr marL="457200" indent="-457200">
              <a:buFont typeface="Arial" panose="020B0604020202020204" pitchFamily="34" charset="0"/>
              <a:buChar char="•"/>
            </a:pPr>
            <a:endParaRPr lang="en-US" sz="3200" dirty="0"/>
          </a:p>
          <a:p>
            <a:pPr marL="457200" indent="-457200">
              <a:buFont typeface="Arial" panose="020B0604020202020204" pitchFamily="34" charset="0"/>
              <a:buChar char="•"/>
            </a:pPr>
            <a:r>
              <a:rPr lang="en-US" sz="3200" dirty="0"/>
              <a:t>In a properly executed Short Sales, the lender(s) </a:t>
            </a:r>
            <a:r>
              <a:rPr lang="en-US" sz="3200" dirty="0">
                <a:solidFill>
                  <a:srgbClr val="FFC000"/>
                </a:solidFill>
              </a:rPr>
              <a:t>WAIVES THE RIGHT</a:t>
            </a:r>
            <a:r>
              <a:rPr lang="en-US" sz="3200" dirty="0"/>
              <a:t> to pursue a deficiency judgment. </a:t>
            </a:r>
          </a:p>
          <a:p>
            <a:pPr marL="457200" indent="-457200">
              <a:buFont typeface="Arial" panose="020B0604020202020204" pitchFamily="34" charset="0"/>
              <a:buChar char="•"/>
            </a:pPr>
            <a:endParaRPr lang="en-US" sz="2800" dirty="0">
              <a:solidFill>
                <a:srgbClr val="FFC000"/>
              </a:solidFill>
            </a:endParaRPr>
          </a:p>
        </p:txBody>
      </p:sp>
    </p:spTree>
    <p:extLst>
      <p:ext uri="{BB962C8B-B14F-4D97-AF65-F5344CB8AC3E}">
        <p14:creationId xmlns:p14="http://schemas.microsoft.com/office/powerpoint/2010/main" val="924016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DDF5E02-1B85-4CB3-814C-D19CDA062203}"/>
              </a:ext>
            </a:extLst>
          </p:cNvPr>
          <p:cNvSpPr txBox="1"/>
          <p:nvPr/>
        </p:nvSpPr>
        <p:spPr>
          <a:xfrm>
            <a:off x="645953" y="3036"/>
            <a:ext cx="10501143" cy="584775"/>
          </a:xfrm>
          <a:prstGeom prst="rect">
            <a:avLst/>
          </a:prstGeom>
          <a:noFill/>
        </p:spPr>
        <p:txBody>
          <a:bodyPr wrap="square">
            <a:spAutoFit/>
          </a:bodyPr>
          <a:lstStyle/>
          <a:p>
            <a:pPr algn="ctr"/>
            <a:r>
              <a:rPr lang="en-US" sz="3200" dirty="0"/>
              <a:t>Tax Liability Due To Cancellation of Debt</a:t>
            </a:r>
          </a:p>
        </p:txBody>
      </p:sp>
      <p:sp>
        <p:nvSpPr>
          <p:cNvPr id="3" name="TextBox 2">
            <a:extLst>
              <a:ext uri="{FF2B5EF4-FFF2-40B4-BE49-F238E27FC236}">
                <a16:creationId xmlns:a16="http://schemas.microsoft.com/office/drawing/2014/main" id="{70FA6AB5-65D3-4064-A8DC-95C8F10FB850}"/>
              </a:ext>
            </a:extLst>
          </p:cNvPr>
          <p:cNvSpPr txBox="1"/>
          <p:nvPr/>
        </p:nvSpPr>
        <p:spPr>
          <a:xfrm>
            <a:off x="284673" y="587812"/>
            <a:ext cx="11736752" cy="5262979"/>
          </a:xfrm>
          <a:prstGeom prst="rect">
            <a:avLst/>
          </a:prstGeom>
          <a:noFill/>
        </p:spPr>
        <p:txBody>
          <a:bodyPr wrap="square" rtlCol="0">
            <a:spAutoFit/>
          </a:bodyPr>
          <a:lstStyle/>
          <a:p>
            <a:pPr marL="457200" indent="-457200">
              <a:buFont typeface="Arial" panose="020B0604020202020204" pitchFamily="34" charset="0"/>
              <a:buChar char="•"/>
            </a:pPr>
            <a:r>
              <a:rPr lang="en-US" sz="2400" dirty="0"/>
              <a:t>Forgiven debt is considered taxable income.</a:t>
            </a:r>
          </a:p>
          <a:p>
            <a:pPr marL="457200" indent="-457200">
              <a:buFont typeface="Arial" panose="020B0604020202020204" pitchFamily="34" charset="0"/>
              <a:buChar char="•"/>
            </a:pPr>
            <a:endParaRPr lang="en-US" sz="2400" dirty="0"/>
          </a:p>
          <a:p>
            <a:pPr marL="457200" indent="-457200">
              <a:buFont typeface="Arial" panose="020B0604020202020204" pitchFamily="34" charset="0"/>
              <a:buChar char="•"/>
            </a:pPr>
            <a:r>
              <a:rPr lang="en-US" sz="2400" dirty="0"/>
              <a:t>Homeowner may qualify for </a:t>
            </a:r>
            <a:r>
              <a:rPr lang="en-US" sz="2400" dirty="0">
                <a:solidFill>
                  <a:srgbClr val="FFC000"/>
                </a:solidFill>
              </a:rPr>
              <a:t>Qualified Principal Residence Indebtedness (QPRI) exclusion</a:t>
            </a:r>
            <a:r>
              <a:rPr lang="en-US" sz="2400" dirty="0"/>
              <a:t>.</a:t>
            </a:r>
            <a:br>
              <a:rPr lang="en-US" sz="2400" dirty="0"/>
            </a:br>
            <a:endParaRPr lang="en-US" sz="2400" dirty="0"/>
          </a:p>
          <a:p>
            <a:pPr marL="457200" indent="-457200">
              <a:buFont typeface="Arial" panose="020B0604020202020204" pitchFamily="34" charset="0"/>
              <a:buChar char="•"/>
            </a:pPr>
            <a:r>
              <a:rPr lang="en-US" sz="2400" dirty="0"/>
              <a:t>The QPRI exclusion expires on January 1, 2026</a:t>
            </a:r>
          </a:p>
          <a:p>
            <a:pPr marL="457200" indent="-457200">
              <a:buFont typeface="Arial" panose="020B0604020202020204" pitchFamily="34" charset="0"/>
              <a:buChar char="•"/>
            </a:pPr>
            <a:endParaRPr lang="en-US" sz="2400" dirty="0"/>
          </a:p>
          <a:p>
            <a:pPr marL="457200" indent="-457200">
              <a:buFont typeface="Arial" panose="020B0604020202020204" pitchFamily="34" charset="0"/>
              <a:buChar char="•"/>
            </a:pPr>
            <a:r>
              <a:rPr lang="en-US" sz="2400" dirty="0"/>
              <a:t>Only mortgage debt forgiven in the calendar years (not tax years) 2007 through 2025 (or after January 1, 2026, if they entered into a written agreement before that date) qualifies.</a:t>
            </a:r>
            <a:br>
              <a:rPr lang="en-US" sz="2400" dirty="0"/>
            </a:br>
            <a:endParaRPr lang="en-US" sz="2400" dirty="0"/>
          </a:p>
          <a:p>
            <a:pPr marL="457200" indent="-457200">
              <a:buFont typeface="Arial" panose="020B0604020202020204" pitchFamily="34" charset="0"/>
              <a:buChar char="•"/>
            </a:pPr>
            <a:r>
              <a:rPr lang="en-US" sz="2400" dirty="0"/>
              <a:t>The forgiven debt must have been incurred to purchase, build, or make significant renovations to your principal residence.</a:t>
            </a:r>
          </a:p>
          <a:p>
            <a:pPr marL="457200" indent="-457200">
              <a:buFont typeface="Arial" panose="020B0604020202020204" pitchFamily="34" charset="0"/>
              <a:buChar char="•"/>
            </a:pPr>
            <a:endParaRPr lang="en-US" sz="2400" dirty="0"/>
          </a:p>
        </p:txBody>
      </p:sp>
    </p:spTree>
    <p:extLst>
      <p:ext uri="{BB962C8B-B14F-4D97-AF65-F5344CB8AC3E}">
        <p14:creationId xmlns:p14="http://schemas.microsoft.com/office/powerpoint/2010/main" val="1566115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DDF5E02-1B85-4CB3-814C-D19CDA062203}"/>
              </a:ext>
            </a:extLst>
          </p:cNvPr>
          <p:cNvSpPr txBox="1"/>
          <p:nvPr/>
        </p:nvSpPr>
        <p:spPr>
          <a:xfrm>
            <a:off x="645953" y="3036"/>
            <a:ext cx="10501143" cy="584775"/>
          </a:xfrm>
          <a:prstGeom prst="rect">
            <a:avLst/>
          </a:prstGeom>
          <a:noFill/>
        </p:spPr>
        <p:txBody>
          <a:bodyPr wrap="square">
            <a:spAutoFit/>
          </a:bodyPr>
          <a:lstStyle/>
          <a:p>
            <a:pPr algn="ctr"/>
            <a:r>
              <a:rPr lang="en-US" sz="3200" dirty="0"/>
              <a:t>Tax Liability Due To Cancellation of Debt</a:t>
            </a:r>
          </a:p>
        </p:txBody>
      </p:sp>
      <p:sp>
        <p:nvSpPr>
          <p:cNvPr id="3" name="TextBox 2">
            <a:extLst>
              <a:ext uri="{FF2B5EF4-FFF2-40B4-BE49-F238E27FC236}">
                <a16:creationId xmlns:a16="http://schemas.microsoft.com/office/drawing/2014/main" id="{70FA6AB5-65D3-4064-A8DC-95C8F10FB850}"/>
              </a:ext>
            </a:extLst>
          </p:cNvPr>
          <p:cNvSpPr txBox="1"/>
          <p:nvPr/>
        </p:nvSpPr>
        <p:spPr>
          <a:xfrm>
            <a:off x="227624" y="846605"/>
            <a:ext cx="11736752" cy="4893647"/>
          </a:xfrm>
          <a:prstGeom prst="rect">
            <a:avLst/>
          </a:prstGeom>
          <a:noFill/>
        </p:spPr>
        <p:txBody>
          <a:bodyPr wrap="square" rtlCol="0">
            <a:spAutoFit/>
          </a:bodyPr>
          <a:lstStyle/>
          <a:p>
            <a:pPr marL="457200" indent="-457200">
              <a:buFont typeface="Arial" panose="020B0604020202020204" pitchFamily="34" charset="0"/>
              <a:buChar char="•"/>
            </a:pPr>
            <a:r>
              <a:rPr lang="en-US" sz="2400" dirty="0"/>
              <a:t>Funds from refinanced debt will do qualify for exclusion BUT only if those funds were used to make </a:t>
            </a:r>
            <a:r>
              <a:rPr lang="en-US" sz="2400" dirty="0">
                <a:solidFill>
                  <a:srgbClr val="FFC000"/>
                </a:solidFill>
              </a:rPr>
              <a:t>significant renovations or improvements </a:t>
            </a:r>
            <a:r>
              <a:rPr lang="en-US" sz="2400" dirty="0"/>
              <a:t>to their </a:t>
            </a:r>
            <a:r>
              <a:rPr lang="en-US" sz="2400" dirty="0">
                <a:solidFill>
                  <a:srgbClr val="FFC000"/>
                </a:solidFill>
              </a:rPr>
              <a:t>primary </a:t>
            </a:r>
            <a:r>
              <a:rPr lang="en-US" sz="2400" dirty="0"/>
              <a:t>residence.</a:t>
            </a:r>
          </a:p>
          <a:p>
            <a:pPr marL="457200" indent="-457200">
              <a:buFont typeface="Arial" panose="020B0604020202020204" pitchFamily="34" charset="0"/>
              <a:buChar char="•"/>
            </a:pPr>
            <a:endParaRPr lang="en-US" sz="2400" dirty="0"/>
          </a:p>
          <a:p>
            <a:pPr marL="457200" indent="-457200">
              <a:buFont typeface="Arial" panose="020B0604020202020204" pitchFamily="34" charset="0"/>
              <a:buChar char="•"/>
            </a:pPr>
            <a:r>
              <a:rPr lang="en-US" sz="2400" dirty="0"/>
              <a:t>If the forgiven debt qualifies, as of December 31, 2020, you can exclude up to $750,000 ($375,000 if married and filing separately). Prior to this date, the taxpayers could exclude up to $2 million ($1 million if you're married and filing separately).</a:t>
            </a:r>
            <a:br>
              <a:rPr lang="en-US" sz="2400" dirty="0"/>
            </a:br>
            <a:endParaRPr lang="en-US" sz="2400" dirty="0"/>
          </a:p>
          <a:p>
            <a:pPr marL="457200" indent="-457200">
              <a:buFont typeface="Arial" panose="020B0604020202020204" pitchFamily="34" charset="0"/>
              <a:buChar char="•"/>
            </a:pPr>
            <a:r>
              <a:rPr lang="en-US" sz="2400" dirty="0"/>
              <a:t>If the homeowners don’t qualify under the (QPRI) exclusion, they may qualify under other options, such as insolvency or bankruptcy. </a:t>
            </a:r>
          </a:p>
          <a:p>
            <a:pPr marL="457200" indent="-457200">
              <a:buFont typeface="Arial" panose="020B0604020202020204" pitchFamily="34" charset="0"/>
              <a:buChar char="•"/>
            </a:pPr>
            <a:endParaRPr lang="en-US" sz="2400" dirty="0"/>
          </a:p>
          <a:p>
            <a:pPr marL="457200" indent="-457200">
              <a:buFont typeface="Arial" panose="020B0604020202020204" pitchFamily="34" charset="0"/>
              <a:buChar char="•"/>
            </a:pPr>
            <a:r>
              <a:rPr lang="en-US" sz="2400" dirty="0"/>
              <a:t>Homeowner should speak with a Tax Professional and/or Attorney.</a:t>
            </a:r>
          </a:p>
        </p:txBody>
      </p:sp>
    </p:spTree>
    <p:extLst>
      <p:ext uri="{BB962C8B-B14F-4D97-AF65-F5344CB8AC3E}">
        <p14:creationId xmlns:p14="http://schemas.microsoft.com/office/powerpoint/2010/main" val="804246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DDF5E02-1B85-4CB3-814C-D19CDA062203}"/>
              </a:ext>
            </a:extLst>
          </p:cNvPr>
          <p:cNvSpPr txBox="1"/>
          <p:nvPr/>
        </p:nvSpPr>
        <p:spPr>
          <a:xfrm>
            <a:off x="620786" y="1045625"/>
            <a:ext cx="10947632" cy="2308324"/>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7200" dirty="0">
                <a:solidFill>
                  <a:prstClr val="white"/>
                </a:solidFill>
                <a:latin typeface="Rockwell" panose="02060603020205020403"/>
              </a:rPr>
              <a:t>FORECLOSURE IS </a:t>
            </a:r>
            <a:r>
              <a:rPr lang="en-US" sz="7200" dirty="0">
                <a:solidFill>
                  <a:srgbClr val="FFC000"/>
                </a:solidFill>
                <a:latin typeface="Rockwell" panose="02060603020205020403"/>
              </a:rPr>
              <a:t>NOT</a:t>
            </a:r>
            <a:r>
              <a:rPr lang="en-US" sz="7200" dirty="0">
                <a:solidFill>
                  <a:prstClr val="white"/>
                </a:solidFill>
                <a:latin typeface="Rockwell" panose="02060603020205020403"/>
              </a:rPr>
              <a:t> THE ONLY OPTION!</a:t>
            </a:r>
            <a:endParaRPr kumimoji="0" lang="en-US" sz="7200" b="0" i="0" u="none" strike="noStrike" kern="1200" cap="none" spc="0" normalizeH="0" baseline="0" noProof="0" dirty="0">
              <a:ln>
                <a:noFill/>
              </a:ln>
              <a:solidFill>
                <a:prstClr val="white"/>
              </a:solidFill>
              <a:effectLst/>
              <a:uLnTx/>
              <a:uFillTx/>
              <a:latin typeface="Rockwell" panose="02060603020205020403"/>
              <a:ea typeface="+mn-ea"/>
              <a:cs typeface="+mn-cs"/>
            </a:endParaRPr>
          </a:p>
        </p:txBody>
      </p:sp>
    </p:spTree>
    <p:extLst>
      <p:ext uri="{BB962C8B-B14F-4D97-AF65-F5344CB8AC3E}">
        <p14:creationId xmlns:p14="http://schemas.microsoft.com/office/powerpoint/2010/main" val="31110155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DDF5E02-1B85-4CB3-814C-D19CDA062203}"/>
              </a:ext>
            </a:extLst>
          </p:cNvPr>
          <p:cNvSpPr txBox="1"/>
          <p:nvPr/>
        </p:nvSpPr>
        <p:spPr>
          <a:xfrm>
            <a:off x="500332" y="47693"/>
            <a:ext cx="11335109" cy="4708981"/>
          </a:xfrm>
          <a:prstGeom prst="rect">
            <a:avLst/>
          </a:prstGeom>
          <a:noFill/>
        </p:spPr>
        <p:txBody>
          <a:bodyPr wrap="square">
            <a:spAutoFit/>
          </a:bodyPr>
          <a:lstStyle/>
          <a:p>
            <a:pPr algn="ctr"/>
            <a:endParaRPr lang="en-US" sz="3600" dirty="0"/>
          </a:p>
          <a:p>
            <a:pPr algn="ctr"/>
            <a:r>
              <a:rPr lang="en-US" sz="7200" dirty="0">
                <a:solidFill>
                  <a:srgbClr val="FFC000"/>
                </a:solidFill>
              </a:rPr>
              <a:t>Foreclosure Alternatives:</a:t>
            </a:r>
          </a:p>
          <a:p>
            <a:pPr algn="ctr"/>
            <a:r>
              <a:rPr lang="en-US" sz="7200" dirty="0"/>
              <a:t> </a:t>
            </a:r>
            <a:r>
              <a:rPr lang="en-US" sz="6000" dirty="0">
                <a:solidFill>
                  <a:srgbClr val="FFC000"/>
                </a:solidFill>
              </a:rPr>
              <a:t>Keeping The Home</a:t>
            </a:r>
          </a:p>
          <a:p>
            <a:pPr algn="ctr"/>
            <a:endParaRPr lang="en-US" sz="6000" dirty="0">
              <a:solidFill>
                <a:srgbClr val="FFC000"/>
              </a:solidFill>
            </a:endParaRPr>
          </a:p>
          <a:p>
            <a:pPr algn="ctr"/>
            <a:endParaRPr lang="en-US" sz="6000" dirty="0">
              <a:solidFill>
                <a:srgbClr val="FFC000"/>
              </a:solidFill>
            </a:endParaRPr>
          </a:p>
        </p:txBody>
      </p:sp>
    </p:spTree>
    <p:extLst>
      <p:ext uri="{BB962C8B-B14F-4D97-AF65-F5344CB8AC3E}">
        <p14:creationId xmlns:p14="http://schemas.microsoft.com/office/powerpoint/2010/main" val="38556112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DDF5E02-1B85-4CB3-814C-D19CDA062203}"/>
              </a:ext>
            </a:extLst>
          </p:cNvPr>
          <p:cNvSpPr txBox="1"/>
          <p:nvPr/>
        </p:nvSpPr>
        <p:spPr>
          <a:xfrm>
            <a:off x="645953" y="210064"/>
            <a:ext cx="10501143" cy="584775"/>
          </a:xfrm>
          <a:prstGeom prst="rect">
            <a:avLst/>
          </a:prstGeom>
          <a:noFill/>
        </p:spPr>
        <p:txBody>
          <a:bodyPr wrap="square">
            <a:spAutoFit/>
          </a:bodyPr>
          <a:lstStyle/>
          <a:p>
            <a:pPr algn="ctr"/>
            <a:r>
              <a:rPr lang="en-US" sz="3200" dirty="0">
                <a:solidFill>
                  <a:srgbClr val="FFC000"/>
                </a:solidFill>
              </a:rPr>
              <a:t>REINSTATING THE LOAN</a:t>
            </a:r>
          </a:p>
        </p:txBody>
      </p:sp>
      <p:sp>
        <p:nvSpPr>
          <p:cNvPr id="3" name="TextBox 2">
            <a:extLst>
              <a:ext uri="{FF2B5EF4-FFF2-40B4-BE49-F238E27FC236}">
                <a16:creationId xmlns:a16="http://schemas.microsoft.com/office/drawing/2014/main" id="{70FA6AB5-65D3-4064-A8DC-95C8F10FB850}"/>
              </a:ext>
            </a:extLst>
          </p:cNvPr>
          <p:cNvSpPr txBox="1"/>
          <p:nvPr/>
        </p:nvSpPr>
        <p:spPr>
          <a:xfrm>
            <a:off x="523892" y="1335810"/>
            <a:ext cx="11375471" cy="4247317"/>
          </a:xfrm>
          <a:prstGeom prst="rect">
            <a:avLst/>
          </a:prstGeom>
          <a:noFill/>
        </p:spPr>
        <p:txBody>
          <a:bodyPr wrap="square" rtlCol="0">
            <a:spAutoFit/>
          </a:bodyPr>
          <a:lstStyle/>
          <a:p>
            <a:pPr marL="457200" indent="-457200">
              <a:buFont typeface="Arial" panose="020B0604020202020204" pitchFamily="34" charset="0"/>
              <a:buChar char="•"/>
            </a:pPr>
            <a:r>
              <a:rPr lang="en-US" sz="3200" dirty="0"/>
              <a:t>A viable option if the hardship was temporary and has been resolved.</a:t>
            </a:r>
          </a:p>
          <a:p>
            <a:pPr marL="457200" indent="-457200">
              <a:buFont typeface="Arial" panose="020B0604020202020204" pitchFamily="34" charset="0"/>
              <a:buChar char="•"/>
            </a:pPr>
            <a:endParaRPr lang="en-US" sz="3200" dirty="0"/>
          </a:p>
          <a:p>
            <a:pPr marL="457200" indent="-457200">
              <a:buFont typeface="Arial" panose="020B0604020202020204" pitchFamily="34" charset="0"/>
              <a:buChar char="•"/>
            </a:pPr>
            <a:r>
              <a:rPr lang="en-US" sz="3200" dirty="0"/>
              <a:t>Can </a:t>
            </a:r>
            <a:r>
              <a:rPr lang="en-US" sz="3200" dirty="0">
                <a:solidFill>
                  <a:srgbClr val="FFC000"/>
                </a:solidFill>
              </a:rPr>
              <a:t>usually</a:t>
            </a:r>
            <a:r>
              <a:rPr lang="en-US" sz="3200" dirty="0"/>
              <a:t> be done up to the Bank Sale Date</a:t>
            </a:r>
          </a:p>
          <a:p>
            <a:pPr marL="457200" indent="-457200">
              <a:buFont typeface="Arial" panose="020B0604020202020204" pitchFamily="34" charset="0"/>
              <a:buChar char="•"/>
            </a:pPr>
            <a:endParaRPr lang="en-US" sz="3200" dirty="0"/>
          </a:p>
          <a:p>
            <a:pPr marL="457200" indent="-457200">
              <a:buFont typeface="Arial" panose="020B0604020202020204" pitchFamily="34" charset="0"/>
              <a:buChar char="•"/>
            </a:pPr>
            <a:r>
              <a:rPr lang="en-US" sz="3200" dirty="0"/>
              <a:t>All past due payments and late fees must be paid in full prior to the sale or auction date</a:t>
            </a:r>
          </a:p>
          <a:p>
            <a:endParaRPr lang="en-US" dirty="0"/>
          </a:p>
          <a:p>
            <a:pPr marL="457200" indent="-457200">
              <a:buFont typeface="Arial" panose="020B0604020202020204" pitchFamily="34" charset="0"/>
              <a:buChar char="•"/>
            </a:pPr>
            <a:endParaRPr lang="en-US" sz="2800" dirty="0">
              <a:solidFill>
                <a:srgbClr val="FFC000"/>
              </a:solidFill>
            </a:endParaRPr>
          </a:p>
        </p:txBody>
      </p:sp>
    </p:spTree>
    <p:extLst>
      <p:ext uri="{BB962C8B-B14F-4D97-AF65-F5344CB8AC3E}">
        <p14:creationId xmlns:p14="http://schemas.microsoft.com/office/powerpoint/2010/main" val="1895494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DDF5E02-1B85-4CB3-814C-D19CDA062203}"/>
              </a:ext>
            </a:extLst>
          </p:cNvPr>
          <p:cNvSpPr txBox="1"/>
          <p:nvPr/>
        </p:nvSpPr>
        <p:spPr>
          <a:xfrm>
            <a:off x="645953" y="210064"/>
            <a:ext cx="10501143" cy="584775"/>
          </a:xfrm>
          <a:prstGeom prst="rect">
            <a:avLst/>
          </a:prstGeom>
          <a:noFill/>
        </p:spPr>
        <p:txBody>
          <a:bodyPr wrap="square">
            <a:spAutoFit/>
          </a:bodyPr>
          <a:lstStyle/>
          <a:p>
            <a:pPr algn="ctr"/>
            <a:r>
              <a:rPr lang="en-US" sz="3200" dirty="0">
                <a:solidFill>
                  <a:srgbClr val="FFC000"/>
                </a:solidFill>
              </a:rPr>
              <a:t>FORBEARANCE OR REPAYMENT PLAN </a:t>
            </a:r>
          </a:p>
        </p:txBody>
      </p:sp>
      <p:sp>
        <p:nvSpPr>
          <p:cNvPr id="3" name="TextBox 2">
            <a:extLst>
              <a:ext uri="{FF2B5EF4-FFF2-40B4-BE49-F238E27FC236}">
                <a16:creationId xmlns:a16="http://schemas.microsoft.com/office/drawing/2014/main" id="{70FA6AB5-65D3-4064-A8DC-95C8F10FB850}"/>
              </a:ext>
            </a:extLst>
          </p:cNvPr>
          <p:cNvSpPr txBox="1"/>
          <p:nvPr/>
        </p:nvSpPr>
        <p:spPr>
          <a:xfrm>
            <a:off x="408264" y="1397953"/>
            <a:ext cx="11375471" cy="5447645"/>
          </a:xfrm>
          <a:prstGeom prst="rect">
            <a:avLst/>
          </a:prstGeom>
          <a:noFill/>
        </p:spPr>
        <p:txBody>
          <a:bodyPr wrap="square" rtlCol="0">
            <a:spAutoFit/>
          </a:bodyPr>
          <a:lstStyle/>
          <a:p>
            <a:pPr marL="457200" indent="-457200">
              <a:buFont typeface="Arial" panose="020B0604020202020204" pitchFamily="34" charset="0"/>
              <a:buChar char="•"/>
            </a:pPr>
            <a:r>
              <a:rPr lang="en-US" sz="3200" dirty="0"/>
              <a:t>A viable option if the hardship was temporary and has been resolved.</a:t>
            </a:r>
          </a:p>
          <a:p>
            <a:pPr marL="457200" indent="-457200">
              <a:buFont typeface="Arial" panose="020B0604020202020204" pitchFamily="34" charset="0"/>
              <a:buChar char="•"/>
            </a:pPr>
            <a:endParaRPr lang="en-US" sz="3200" dirty="0"/>
          </a:p>
          <a:p>
            <a:pPr marL="457200" indent="-457200">
              <a:buFont typeface="Arial" panose="020B0604020202020204" pitchFamily="34" charset="0"/>
              <a:buChar char="•"/>
            </a:pPr>
            <a:r>
              <a:rPr lang="en-US" sz="3200" dirty="0"/>
              <a:t>Borrower contacts lender for approval.</a:t>
            </a:r>
          </a:p>
          <a:p>
            <a:pPr marL="457200" indent="-457200">
              <a:buFont typeface="Arial" panose="020B0604020202020204" pitchFamily="34" charset="0"/>
              <a:buChar char="•"/>
            </a:pPr>
            <a:endParaRPr lang="en-US" sz="3200" dirty="0"/>
          </a:p>
          <a:p>
            <a:pPr marL="457200" indent="-457200">
              <a:buFont typeface="Arial" panose="020B0604020202020204" pitchFamily="34" charset="0"/>
              <a:buChar char="•"/>
            </a:pPr>
            <a:r>
              <a:rPr lang="en-US" sz="3200" dirty="0"/>
              <a:t>Borrower may be allowed to make their back payments over time.</a:t>
            </a:r>
          </a:p>
          <a:p>
            <a:pPr marL="457200" indent="-457200">
              <a:buFont typeface="Arial" panose="020B0604020202020204" pitchFamily="34" charset="0"/>
              <a:buChar char="•"/>
            </a:pPr>
            <a:endParaRPr lang="en-US" sz="3200" dirty="0"/>
          </a:p>
          <a:p>
            <a:pPr marL="457200" indent="-457200">
              <a:buFont typeface="Arial" panose="020B0604020202020204" pitchFamily="34" charset="0"/>
              <a:buChar char="•"/>
            </a:pPr>
            <a:r>
              <a:rPr lang="en-US" sz="3200" dirty="0"/>
              <a:t>Normally does not fully reinstate mortgage until plan is competed</a:t>
            </a:r>
          </a:p>
          <a:p>
            <a:pPr marL="457200" indent="-457200">
              <a:buFont typeface="Arial" panose="020B0604020202020204" pitchFamily="34" charset="0"/>
              <a:buChar char="•"/>
            </a:pPr>
            <a:endParaRPr lang="en-US" sz="2800" dirty="0">
              <a:solidFill>
                <a:srgbClr val="FFC000"/>
              </a:solidFill>
            </a:endParaRPr>
          </a:p>
        </p:txBody>
      </p:sp>
    </p:spTree>
    <p:extLst>
      <p:ext uri="{BB962C8B-B14F-4D97-AF65-F5344CB8AC3E}">
        <p14:creationId xmlns:p14="http://schemas.microsoft.com/office/powerpoint/2010/main" val="1950250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DDF5E02-1B85-4CB3-814C-D19CDA062203}"/>
              </a:ext>
            </a:extLst>
          </p:cNvPr>
          <p:cNvSpPr txBox="1"/>
          <p:nvPr/>
        </p:nvSpPr>
        <p:spPr>
          <a:xfrm>
            <a:off x="645953" y="210064"/>
            <a:ext cx="10501143" cy="584775"/>
          </a:xfrm>
          <a:prstGeom prst="rect">
            <a:avLst/>
          </a:prstGeom>
          <a:noFill/>
        </p:spPr>
        <p:txBody>
          <a:bodyPr wrap="square">
            <a:spAutoFit/>
          </a:bodyPr>
          <a:lstStyle/>
          <a:p>
            <a:pPr algn="ctr"/>
            <a:r>
              <a:rPr lang="en-US" sz="3200" dirty="0">
                <a:solidFill>
                  <a:srgbClr val="FFC000"/>
                </a:solidFill>
              </a:rPr>
              <a:t>REFINANCE</a:t>
            </a:r>
            <a:r>
              <a:rPr lang="en-US" sz="3200" dirty="0"/>
              <a:t> </a:t>
            </a:r>
          </a:p>
        </p:txBody>
      </p:sp>
      <p:sp>
        <p:nvSpPr>
          <p:cNvPr id="3" name="TextBox 2">
            <a:extLst>
              <a:ext uri="{FF2B5EF4-FFF2-40B4-BE49-F238E27FC236}">
                <a16:creationId xmlns:a16="http://schemas.microsoft.com/office/drawing/2014/main" id="{70FA6AB5-65D3-4064-A8DC-95C8F10FB850}"/>
              </a:ext>
            </a:extLst>
          </p:cNvPr>
          <p:cNvSpPr txBox="1"/>
          <p:nvPr/>
        </p:nvSpPr>
        <p:spPr>
          <a:xfrm>
            <a:off x="408264" y="1522240"/>
            <a:ext cx="11375471" cy="2492990"/>
          </a:xfrm>
          <a:prstGeom prst="rect">
            <a:avLst/>
          </a:prstGeom>
          <a:noFill/>
        </p:spPr>
        <p:txBody>
          <a:bodyPr wrap="square" rtlCol="0">
            <a:spAutoFit/>
          </a:bodyPr>
          <a:lstStyle/>
          <a:p>
            <a:pPr marL="285750" indent="-285750">
              <a:buFont typeface="Arial" panose="020B0604020202020204" pitchFamily="34" charset="0"/>
              <a:buChar char="•"/>
            </a:pPr>
            <a:r>
              <a:rPr lang="en-US" sz="3200" dirty="0"/>
              <a:t>Not a viable option if they don’t have sufficient equity, a qualifying credit score or they are behind on their mortgage payments.</a:t>
            </a:r>
          </a:p>
          <a:p>
            <a:pPr marL="285750" indent="-285750">
              <a:buFont typeface="Arial" panose="020B0604020202020204" pitchFamily="34" charset="0"/>
              <a:buChar char="•"/>
            </a:pPr>
            <a:endParaRPr lang="en-US" sz="3200" dirty="0"/>
          </a:p>
          <a:p>
            <a:endParaRPr lang="en-US" sz="2800" dirty="0"/>
          </a:p>
        </p:txBody>
      </p:sp>
    </p:spTree>
    <p:extLst>
      <p:ext uri="{BB962C8B-B14F-4D97-AF65-F5344CB8AC3E}">
        <p14:creationId xmlns:p14="http://schemas.microsoft.com/office/powerpoint/2010/main" val="1190943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DDF5E02-1B85-4CB3-814C-D19CDA062203}"/>
              </a:ext>
            </a:extLst>
          </p:cNvPr>
          <p:cNvSpPr txBox="1"/>
          <p:nvPr/>
        </p:nvSpPr>
        <p:spPr>
          <a:xfrm>
            <a:off x="645953" y="210064"/>
            <a:ext cx="10501143" cy="1077218"/>
          </a:xfrm>
          <a:prstGeom prst="rect">
            <a:avLst/>
          </a:prstGeom>
          <a:noFill/>
        </p:spPr>
        <p:txBody>
          <a:bodyPr wrap="square">
            <a:spAutoFit/>
          </a:bodyPr>
          <a:lstStyle/>
          <a:p>
            <a:pPr algn="ctr"/>
            <a:r>
              <a:rPr lang="en-US" sz="3200" dirty="0">
                <a:solidFill>
                  <a:srgbClr val="FFC000"/>
                </a:solidFill>
              </a:rPr>
              <a:t>LOAN MODIFICATION </a:t>
            </a:r>
          </a:p>
          <a:p>
            <a:pPr algn="ctr"/>
            <a:r>
              <a:rPr lang="en-US" sz="3200" dirty="0"/>
              <a:t> </a:t>
            </a:r>
          </a:p>
        </p:txBody>
      </p:sp>
      <p:sp>
        <p:nvSpPr>
          <p:cNvPr id="3" name="TextBox 2">
            <a:extLst>
              <a:ext uri="{FF2B5EF4-FFF2-40B4-BE49-F238E27FC236}">
                <a16:creationId xmlns:a16="http://schemas.microsoft.com/office/drawing/2014/main" id="{70FA6AB5-65D3-4064-A8DC-95C8F10FB850}"/>
              </a:ext>
            </a:extLst>
          </p:cNvPr>
          <p:cNvSpPr txBox="1"/>
          <p:nvPr/>
        </p:nvSpPr>
        <p:spPr>
          <a:xfrm>
            <a:off x="319705" y="874170"/>
            <a:ext cx="11375471" cy="5262979"/>
          </a:xfrm>
          <a:prstGeom prst="rect">
            <a:avLst/>
          </a:prstGeom>
          <a:noFill/>
        </p:spPr>
        <p:txBody>
          <a:bodyPr wrap="square" rtlCol="0">
            <a:spAutoFit/>
          </a:bodyPr>
          <a:lstStyle/>
          <a:p>
            <a:pPr algn="ctr"/>
            <a:endParaRPr lang="en-US" sz="2800" dirty="0"/>
          </a:p>
          <a:p>
            <a:pPr marL="285750" indent="-285750">
              <a:buFont typeface="Arial" panose="020B0604020202020204" pitchFamily="34" charset="0"/>
              <a:buChar char="•"/>
            </a:pPr>
            <a:r>
              <a:rPr lang="en-US" sz="2800" dirty="0"/>
              <a:t>May reduce payments by lowering interest rate and/or extending the repayment period.</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a:t>Requires that you qualify for the loan, based on actual income.</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a:t>Many times, results in higher mortgage payments.</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a:t>Typically, does not reduce the principal balance.</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a:t>High redefault rate. </a:t>
            </a:r>
          </a:p>
          <a:p>
            <a:pPr marL="457200" indent="-457200">
              <a:buFont typeface="Arial" panose="020B0604020202020204" pitchFamily="34" charset="0"/>
              <a:buChar char="•"/>
            </a:pPr>
            <a:endParaRPr lang="en-US" sz="2800" dirty="0">
              <a:solidFill>
                <a:srgbClr val="FFC000"/>
              </a:solidFill>
            </a:endParaRPr>
          </a:p>
        </p:txBody>
      </p:sp>
    </p:spTree>
    <p:extLst>
      <p:ext uri="{BB962C8B-B14F-4D97-AF65-F5344CB8AC3E}">
        <p14:creationId xmlns:p14="http://schemas.microsoft.com/office/powerpoint/2010/main" val="1945062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C0828B8-0869-4FCE-F707-BC1F77278547}"/>
              </a:ext>
            </a:extLst>
          </p:cNvPr>
          <p:cNvSpPr txBox="1"/>
          <p:nvPr/>
        </p:nvSpPr>
        <p:spPr>
          <a:xfrm>
            <a:off x="1872343" y="664029"/>
            <a:ext cx="7946571" cy="830997"/>
          </a:xfrm>
          <a:prstGeom prst="rect">
            <a:avLst/>
          </a:prstGeom>
          <a:noFill/>
        </p:spPr>
        <p:txBody>
          <a:bodyPr wrap="square" rtlCol="0">
            <a:spAutoFit/>
          </a:bodyPr>
          <a:lstStyle/>
          <a:p>
            <a:pPr algn="ctr"/>
            <a:r>
              <a:rPr lang="en-US" sz="4800" dirty="0"/>
              <a:t>Meet The Presenters</a:t>
            </a:r>
          </a:p>
        </p:txBody>
      </p:sp>
    </p:spTree>
    <p:extLst>
      <p:ext uri="{BB962C8B-B14F-4D97-AF65-F5344CB8AC3E}">
        <p14:creationId xmlns:p14="http://schemas.microsoft.com/office/powerpoint/2010/main" val="4215015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5C6C99F8-5997-18DC-045B-7DBB205BBC30}"/>
              </a:ext>
            </a:extLst>
          </p:cNvPr>
          <p:cNvSpPr txBox="1"/>
          <p:nvPr/>
        </p:nvSpPr>
        <p:spPr>
          <a:xfrm>
            <a:off x="536894" y="318782"/>
            <a:ext cx="11056691" cy="4450770"/>
          </a:xfrm>
          <a:prstGeom prst="rect">
            <a:avLst/>
          </a:prstGeom>
          <a:noFill/>
        </p:spPr>
        <p:txBody>
          <a:bodyPr wrap="square">
            <a:spAutoFit/>
          </a:bodyPr>
          <a:lstStyle/>
          <a:p>
            <a:pPr marL="0" marR="1047750" algn="l">
              <a:spcBef>
                <a:spcPts val="0"/>
              </a:spcBef>
              <a:spcAft>
                <a:spcPts val="0"/>
              </a:spcAft>
            </a:pPr>
            <a:r>
              <a:rPr lang="en-US" sz="2800" b="1" dirty="0">
                <a:solidFill>
                  <a:schemeClr val="accent6"/>
                </a:solidFill>
                <a:effectLst/>
                <a:latin typeface="Calibri" panose="020F0502020204030204" pitchFamily="34" charset="0"/>
                <a:ea typeface="Calibri" panose="020F0502020204030204" pitchFamily="34" charset="0"/>
              </a:rPr>
              <a:t>BANKRUPTCY</a:t>
            </a:r>
            <a:endParaRPr lang="en-US" sz="2000" b="1" dirty="0">
              <a:solidFill>
                <a:schemeClr val="accent6"/>
              </a:solidFill>
              <a:effectLst/>
              <a:latin typeface="Calibri" panose="020F0502020204030204" pitchFamily="34" charset="0"/>
              <a:ea typeface="Calibri" panose="020F0502020204030204" pitchFamily="34" charset="0"/>
            </a:endParaRPr>
          </a:p>
          <a:p>
            <a:pPr marL="342900" marR="0" lvl="0" indent="-342900">
              <a:spcBef>
                <a:spcPts val="960"/>
              </a:spcBef>
              <a:spcAft>
                <a:spcPts val="0"/>
              </a:spcAft>
              <a:buFont typeface="Symbol" panose="05050102010706020507" pitchFamily="18" charset="2"/>
              <a:buChar char=""/>
              <a:tabLst>
                <a:tab pos="521335" algn="l"/>
                <a:tab pos="3935730" algn="l"/>
              </a:tabLst>
            </a:pPr>
            <a:r>
              <a:rPr lang="en-US" sz="3200" dirty="0">
                <a:effectLst/>
                <a:latin typeface="Calibri" panose="020F0502020204030204" pitchFamily="34" charset="0"/>
                <a:ea typeface="Calibri" panose="020F0502020204030204" pitchFamily="34" charset="0"/>
              </a:rPr>
              <a:t>Delays a foreclosure,</a:t>
            </a:r>
            <a:r>
              <a:rPr lang="en-US" sz="3200" spc="-35" dirty="0">
                <a:effectLst/>
                <a:latin typeface="Calibri" panose="020F0502020204030204" pitchFamily="34" charset="0"/>
                <a:ea typeface="Calibri" panose="020F0502020204030204" pitchFamily="34" charset="0"/>
              </a:rPr>
              <a:t> as the </a:t>
            </a:r>
            <a:r>
              <a:rPr lang="en-US" sz="3200" dirty="0">
                <a:effectLst/>
                <a:latin typeface="Calibri" panose="020F0502020204030204" pitchFamily="34" charset="0"/>
                <a:ea typeface="Calibri" panose="020F0502020204030204" pitchFamily="34" charset="0"/>
              </a:rPr>
              <a:t>court</a:t>
            </a:r>
            <a:r>
              <a:rPr lang="en-US" sz="3200" spc="-30" dirty="0">
                <a:effectLst/>
                <a:latin typeface="Calibri" panose="020F0502020204030204" pitchFamily="34" charset="0"/>
                <a:ea typeface="Calibri" panose="020F0502020204030204" pitchFamily="34" charset="0"/>
              </a:rPr>
              <a:t> </a:t>
            </a:r>
            <a:r>
              <a:rPr lang="en-US" sz="3200" dirty="0">
                <a:effectLst/>
                <a:latin typeface="Calibri" panose="020F0502020204030204" pitchFamily="34" charset="0"/>
                <a:ea typeface="Calibri" panose="020F0502020204030204" pitchFamily="34" charset="0"/>
              </a:rPr>
              <a:t>issues a STAY of foreclosure.</a:t>
            </a:r>
          </a:p>
          <a:p>
            <a:pPr marL="0" marR="0">
              <a:spcBef>
                <a:spcPts val="10"/>
              </a:spcBef>
              <a:spcAft>
                <a:spcPts val="0"/>
              </a:spcAft>
            </a:pPr>
            <a:r>
              <a:rPr lang="en-US" sz="3200" dirty="0">
                <a:effectLst/>
                <a:latin typeface="Calibri" panose="020F0502020204030204" pitchFamily="34" charset="0"/>
                <a:ea typeface="Calibri" panose="020F0502020204030204" pitchFamily="34" charset="0"/>
              </a:rPr>
              <a:t> </a:t>
            </a:r>
          </a:p>
          <a:p>
            <a:pPr marL="342900" marR="0" lvl="0" indent="-342900">
              <a:spcBef>
                <a:spcPts val="0"/>
              </a:spcBef>
              <a:spcAft>
                <a:spcPts val="0"/>
              </a:spcAft>
              <a:buFont typeface="Symbol" panose="05050102010706020507" pitchFamily="18" charset="2"/>
              <a:buChar char=""/>
              <a:tabLst>
                <a:tab pos="521335" algn="l"/>
              </a:tabLst>
            </a:pPr>
            <a:r>
              <a:rPr lang="en-US" sz="3200" dirty="0">
                <a:effectLst/>
                <a:latin typeface="Calibri" panose="020F0502020204030204" pitchFamily="34" charset="0"/>
                <a:ea typeface="Calibri" panose="020F0502020204030204" pitchFamily="34" charset="0"/>
              </a:rPr>
              <a:t>More complicated to sell the property once initiated, as it</a:t>
            </a:r>
            <a:r>
              <a:rPr lang="en-US" sz="3200" spc="-35" dirty="0">
                <a:effectLst/>
                <a:latin typeface="Calibri" panose="020F0502020204030204" pitchFamily="34" charset="0"/>
                <a:ea typeface="Calibri" panose="020F0502020204030204" pitchFamily="34" charset="0"/>
              </a:rPr>
              <a:t> </a:t>
            </a:r>
            <a:r>
              <a:rPr lang="en-US" sz="3200" dirty="0">
                <a:effectLst/>
                <a:latin typeface="Calibri" panose="020F0502020204030204" pitchFamily="34" charset="0"/>
                <a:ea typeface="Calibri" panose="020F0502020204030204" pitchFamily="34" charset="0"/>
              </a:rPr>
              <a:t>requires Trustee approval.</a:t>
            </a:r>
          </a:p>
          <a:p>
            <a:pPr marL="0" marR="0">
              <a:spcBef>
                <a:spcPts val="35"/>
              </a:spcBef>
              <a:spcAft>
                <a:spcPts val="0"/>
              </a:spcAft>
            </a:pPr>
            <a:r>
              <a:rPr lang="en-US" sz="3200" dirty="0">
                <a:effectLst/>
                <a:latin typeface="Calibri" panose="020F0502020204030204" pitchFamily="34" charset="0"/>
                <a:ea typeface="Calibri" panose="020F0502020204030204" pitchFamily="34" charset="0"/>
              </a:rPr>
              <a:t> </a:t>
            </a:r>
          </a:p>
          <a:p>
            <a:pPr marL="342900" marR="731520" lvl="0" indent="-342900">
              <a:lnSpc>
                <a:spcPct val="107000"/>
              </a:lnSpc>
              <a:spcBef>
                <a:spcPts val="0"/>
              </a:spcBef>
              <a:spcAft>
                <a:spcPts val="0"/>
              </a:spcAft>
              <a:buFont typeface="Symbol" panose="05050102010706020507" pitchFamily="18" charset="2"/>
              <a:buChar char=""/>
              <a:tabLst>
                <a:tab pos="521335" algn="l"/>
              </a:tabLst>
            </a:pPr>
            <a:r>
              <a:rPr lang="en-US" sz="3200" dirty="0">
                <a:effectLst/>
                <a:latin typeface="Calibri" panose="020F0502020204030204" pitchFamily="34" charset="0"/>
                <a:ea typeface="Calibri" panose="020F0502020204030204" pitchFamily="34" charset="0"/>
              </a:rPr>
              <a:t>Will only delay a foreclosure does not equate to a free house or</a:t>
            </a:r>
            <a:r>
              <a:rPr lang="en-US" sz="3200" spc="-155" dirty="0">
                <a:effectLst/>
                <a:latin typeface="Calibri" panose="020F0502020204030204" pitchFamily="34" charset="0"/>
                <a:ea typeface="Calibri" panose="020F0502020204030204" pitchFamily="34" charset="0"/>
              </a:rPr>
              <a:t> </a:t>
            </a:r>
            <a:r>
              <a:rPr lang="en-US" sz="3200" dirty="0">
                <a:effectLst/>
                <a:latin typeface="Calibri" panose="020F0502020204030204" pitchFamily="34" charset="0"/>
                <a:ea typeface="Calibri" panose="020F0502020204030204" pitchFamily="34" charset="0"/>
              </a:rPr>
              <a:t>no mortgage.</a:t>
            </a:r>
          </a:p>
          <a:p>
            <a:pPr marL="457200" marR="731520" indent="0">
              <a:lnSpc>
                <a:spcPct val="107000"/>
              </a:lnSpc>
              <a:spcBef>
                <a:spcPts val="0"/>
              </a:spcBef>
              <a:spcAft>
                <a:spcPts val="0"/>
              </a:spcAft>
              <a:tabLst>
                <a:tab pos="521335" algn="l"/>
              </a:tabLst>
            </a:pPr>
            <a:r>
              <a:rPr lang="en-US" sz="1800" dirty="0">
                <a:effectLst/>
                <a:latin typeface="Calibri" panose="020F0502020204030204" pitchFamily="34" charset="0"/>
                <a:ea typeface="Calibri" panose="020F0502020204030204" pitchFamily="34" charset="0"/>
              </a:rPr>
              <a:t> </a:t>
            </a:r>
            <a:endParaRPr lang="en-US" sz="16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032246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DDF5E02-1B85-4CB3-814C-D19CDA062203}"/>
              </a:ext>
            </a:extLst>
          </p:cNvPr>
          <p:cNvSpPr txBox="1"/>
          <p:nvPr/>
        </p:nvSpPr>
        <p:spPr>
          <a:xfrm>
            <a:off x="645953" y="-31464"/>
            <a:ext cx="10501143" cy="584775"/>
          </a:xfrm>
          <a:prstGeom prst="rect">
            <a:avLst/>
          </a:prstGeom>
          <a:noFill/>
        </p:spPr>
        <p:txBody>
          <a:bodyPr wrap="square">
            <a:spAutoFit/>
          </a:bodyPr>
          <a:lstStyle/>
          <a:p>
            <a:pPr algn="ctr"/>
            <a:r>
              <a:rPr lang="en-US" sz="3200" dirty="0">
                <a:solidFill>
                  <a:srgbClr val="FFC000"/>
                </a:solidFill>
              </a:rPr>
              <a:t>RENTING THE PROPERTY</a:t>
            </a:r>
          </a:p>
        </p:txBody>
      </p:sp>
      <p:sp>
        <p:nvSpPr>
          <p:cNvPr id="3" name="TextBox 2">
            <a:extLst>
              <a:ext uri="{FF2B5EF4-FFF2-40B4-BE49-F238E27FC236}">
                <a16:creationId xmlns:a16="http://schemas.microsoft.com/office/drawing/2014/main" id="{70FA6AB5-65D3-4064-A8DC-95C8F10FB850}"/>
              </a:ext>
            </a:extLst>
          </p:cNvPr>
          <p:cNvSpPr txBox="1"/>
          <p:nvPr/>
        </p:nvSpPr>
        <p:spPr>
          <a:xfrm>
            <a:off x="408264" y="436510"/>
            <a:ext cx="11375471" cy="7048083"/>
          </a:xfrm>
          <a:prstGeom prst="rect">
            <a:avLst/>
          </a:prstGeom>
          <a:noFill/>
        </p:spPr>
        <p:txBody>
          <a:bodyPr wrap="square" rtlCol="0">
            <a:spAutoFit/>
          </a:bodyPr>
          <a:lstStyle/>
          <a:p>
            <a:r>
              <a:rPr lang="en-US" sz="2200" dirty="0"/>
              <a:t>In some cases a homeowner facing foreclosure will have payments low enough to allow him or her to rent the property and keep up the mortgage payments. It is imperative that taxes and insurance be included in calculations that establish whether or not market rent will cover all amounts required to keep the mortgage current. If you have a potential client that is using this as a solution, it is important to evaluate the other risks associated with renting.</a:t>
            </a:r>
          </a:p>
          <a:p>
            <a:pPr marL="457200" indent="-457200">
              <a:buFont typeface="Arial" panose="020B0604020202020204" pitchFamily="34" charset="0"/>
              <a:buChar char="•"/>
            </a:pPr>
            <a:endParaRPr lang="en-US" sz="2400" dirty="0"/>
          </a:p>
          <a:p>
            <a:r>
              <a:rPr lang="en-US" sz="2400" dirty="0">
                <a:solidFill>
                  <a:srgbClr val="FFC000"/>
                </a:solidFill>
              </a:rPr>
              <a:t>Unpaid Rent:</a:t>
            </a:r>
            <a:br>
              <a:rPr lang="en-US" sz="2800" dirty="0">
                <a:solidFill>
                  <a:srgbClr val="FFC000"/>
                </a:solidFill>
              </a:rPr>
            </a:br>
            <a:br>
              <a:rPr lang="en-US" sz="2800" dirty="0">
                <a:solidFill>
                  <a:srgbClr val="FFC000"/>
                </a:solidFill>
              </a:rPr>
            </a:br>
            <a:r>
              <a:rPr lang="en-US" sz="2400" dirty="0"/>
              <a:t>In the event a tenant does not pay rent or does not pay rent on time, will the homeowner have the cash reserves to keep the mortgage current?</a:t>
            </a:r>
          </a:p>
          <a:p>
            <a:pPr marL="457200" indent="-457200">
              <a:buFont typeface="Arial" panose="020B0604020202020204" pitchFamily="34" charset="0"/>
              <a:buChar char="•"/>
            </a:pPr>
            <a:endParaRPr lang="en-US" sz="3200" dirty="0"/>
          </a:p>
          <a:p>
            <a:r>
              <a:rPr lang="en-US" sz="2400" dirty="0">
                <a:solidFill>
                  <a:srgbClr val="FFC000"/>
                </a:solidFill>
              </a:rPr>
              <a:t>Repair Costs:</a:t>
            </a:r>
            <a:br>
              <a:rPr lang="en-US" sz="2800" dirty="0">
                <a:solidFill>
                  <a:srgbClr val="FFC000"/>
                </a:solidFill>
              </a:rPr>
            </a:br>
            <a:endParaRPr lang="en-US" sz="2800" dirty="0">
              <a:solidFill>
                <a:srgbClr val="FFC000"/>
              </a:solidFill>
            </a:endParaRPr>
          </a:p>
          <a:p>
            <a:r>
              <a:rPr lang="en-US" sz="2400" dirty="0"/>
              <a:t>If there is a major (or even minor) repair required to the property, will the homeowner have the cash reserves or a home warranty in place to make the repairs?</a:t>
            </a:r>
          </a:p>
          <a:p>
            <a:pPr marL="457200" indent="-457200">
              <a:buFont typeface="Arial" panose="020B0604020202020204" pitchFamily="34" charset="0"/>
              <a:buChar char="•"/>
            </a:pPr>
            <a:endParaRPr lang="en-US" sz="3200" dirty="0"/>
          </a:p>
        </p:txBody>
      </p:sp>
    </p:spTree>
    <p:extLst>
      <p:ext uri="{BB962C8B-B14F-4D97-AF65-F5344CB8AC3E}">
        <p14:creationId xmlns:p14="http://schemas.microsoft.com/office/powerpoint/2010/main" val="926929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BC6E5ED-1BA3-984E-96A9-3855D9A1D3E2}"/>
              </a:ext>
            </a:extLst>
          </p:cNvPr>
          <p:cNvSpPr txBox="1"/>
          <p:nvPr/>
        </p:nvSpPr>
        <p:spPr>
          <a:xfrm>
            <a:off x="475890" y="41401"/>
            <a:ext cx="11240219" cy="5755422"/>
          </a:xfrm>
          <a:prstGeom prst="rect">
            <a:avLst/>
          </a:prstGeom>
          <a:noFill/>
        </p:spPr>
        <p:txBody>
          <a:bodyPr wrap="square">
            <a:spAutoFit/>
          </a:bodyPr>
          <a:lstStyle/>
          <a:p>
            <a:pPr marL="457200" indent="-457200">
              <a:buFont typeface="Arial" panose="020B0604020202020204" pitchFamily="34" charset="0"/>
              <a:buChar char="•"/>
            </a:pPr>
            <a:endParaRPr lang="en-US" sz="1800" dirty="0"/>
          </a:p>
          <a:p>
            <a:r>
              <a:rPr lang="en-US" sz="3200" dirty="0">
                <a:solidFill>
                  <a:srgbClr val="FFC000"/>
                </a:solidFill>
              </a:rPr>
              <a:t>Vacancy:</a:t>
            </a:r>
          </a:p>
          <a:p>
            <a:endParaRPr lang="en-US" sz="1800" dirty="0"/>
          </a:p>
          <a:p>
            <a:r>
              <a:rPr lang="en-US" sz="1800" dirty="0"/>
              <a:t>In the event the property is vacant while marketing it for rent, will the homeowner have the cash reserves to keep the mortgage current while it’s being marketed?</a:t>
            </a:r>
          </a:p>
          <a:p>
            <a:pPr marL="457200" indent="-457200">
              <a:buFont typeface="Arial" panose="020B0604020202020204" pitchFamily="34" charset="0"/>
              <a:buChar char="•"/>
            </a:pPr>
            <a:endParaRPr lang="en-US" sz="1800" dirty="0"/>
          </a:p>
          <a:p>
            <a:r>
              <a:rPr lang="en-US" sz="2400" dirty="0">
                <a:solidFill>
                  <a:srgbClr val="FFC000"/>
                </a:solidFill>
              </a:rPr>
              <a:t>When a distressed homeowner requests to rent the property ...</a:t>
            </a:r>
          </a:p>
          <a:p>
            <a:endParaRPr lang="en-US" sz="1800" dirty="0"/>
          </a:p>
          <a:p>
            <a:r>
              <a:rPr lang="en-US" sz="1800" dirty="0"/>
              <a:t>The homeowner may request that you list the property for rent. You may already be aware that the homeowner has missed, or will miss payments </a:t>
            </a:r>
            <a:r>
              <a:rPr lang="en-US" dirty="0"/>
              <a:t>soon</a:t>
            </a:r>
            <a:r>
              <a:rPr lang="en-US" sz="1800" dirty="0"/>
              <a:t> making the mortgage payment delinquent and the tenant in danger of being evicted. </a:t>
            </a:r>
            <a:r>
              <a:rPr lang="en-US" sz="1800" dirty="0">
                <a:solidFill>
                  <a:srgbClr val="FFC000"/>
                </a:solidFill>
              </a:rPr>
              <a:t>If this is the case, it is suggested that you not list the property for rent and pursue another foreclosure alternative.</a:t>
            </a:r>
          </a:p>
          <a:p>
            <a:pPr marL="457200" indent="-457200">
              <a:buFont typeface="Arial" panose="020B0604020202020204" pitchFamily="34" charset="0"/>
              <a:buChar char="•"/>
            </a:pPr>
            <a:endParaRPr lang="en-US" sz="1800" dirty="0"/>
          </a:p>
          <a:p>
            <a:r>
              <a:rPr lang="en-US" sz="2400" dirty="0">
                <a:solidFill>
                  <a:srgbClr val="FFC000"/>
                </a:solidFill>
              </a:rPr>
              <a:t>When you find out your rental listing is distressed ...</a:t>
            </a:r>
          </a:p>
          <a:p>
            <a:endParaRPr lang="en-US" sz="1800" dirty="0"/>
          </a:p>
          <a:p>
            <a:r>
              <a:rPr lang="en-US" sz="1800" dirty="0"/>
              <a:t>You may already have a rental listing</a:t>
            </a:r>
            <a:r>
              <a:rPr lang="en-US" dirty="0"/>
              <a:t> </a:t>
            </a:r>
            <a:r>
              <a:rPr lang="en-US" sz="1800" dirty="0"/>
              <a:t>and find out either directly from the homeowners or from other means such as the current tenant, that the homeowners have been served notice of foreclosure. In this situation, communicate with the homeowners that renting is probably not the best option, especially since both they and you have prior knowledge that the property is distressed.</a:t>
            </a:r>
          </a:p>
        </p:txBody>
      </p:sp>
    </p:spTree>
    <p:extLst>
      <p:ext uri="{BB962C8B-B14F-4D97-AF65-F5344CB8AC3E}">
        <p14:creationId xmlns:p14="http://schemas.microsoft.com/office/powerpoint/2010/main" val="3164247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DDF5E02-1B85-4CB3-814C-D19CDA062203}"/>
              </a:ext>
            </a:extLst>
          </p:cNvPr>
          <p:cNvSpPr txBox="1"/>
          <p:nvPr/>
        </p:nvSpPr>
        <p:spPr>
          <a:xfrm>
            <a:off x="106532" y="154229"/>
            <a:ext cx="11967099" cy="3470181"/>
          </a:xfrm>
          <a:prstGeom prst="rect">
            <a:avLst/>
          </a:prstGeom>
          <a:noFill/>
        </p:spPr>
        <p:txBody>
          <a:bodyPr wrap="square">
            <a:spAutoFit/>
          </a:bodyPr>
          <a:lstStyle/>
          <a:p>
            <a:pPr algn="ctr"/>
            <a:endParaRPr lang="en-US" sz="4000" dirty="0"/>
          </a:p>
          <a:p>
            <a:pPr algn="ctr"/>
            <a:r>
              <a:rPr lang="en-US" sz="7200" dirty="0">
                <a:solidFill>
                  <a:srgbClr val="FFC000"/>
                </a:solidFill>
              </a:rPr>
              <a:t>Foreclosure Alternatives:</a:t>
            </a:r>
          </a:p>
          <a:p>
            <a:pPr algn="ctr"/>
            <a:r>
              <a:rPr lang="en-US" sz="7200" dirty="0"/>
              <a:t> </a:t>
            </a:r>
            <a:r>
              <a:rPr lang="en-US" sz="6000" dirty="0">
                <a:solidFill>
                  <a:srgbClr val="FFC000"/>
                </a:solidFill>
              </a:rPr>
              <a:t>Leaving The Property</a:t>
            </a:r>
          </a:p>
          <a:p>
            <a:pPr marL="1049020" marR="1048385" algn="ctr">
              <a:spcBef>
                <a:spcPts val="945"/>
              </a:spcBef>
              <a:spcAft>
                <a:spcPts val="0"/>
              </a:spcAft>
            </a:pPr>
            <a:endParaRPr lang="en-US" sz="2800" b="0" i="1"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9018954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DDF5E02-1B85-4CB3-814C-D19CDA062203}"/>
              </a:ext>
            </a:extLst>
          </p:cNvPr>
          <p:cNvSpPr txBox="1"/>
          <p:nvPr/>
        </p:nvSpPr>
        <p:spPr>
          <a:xfrm>
            <a:off x="645953" y="210064"/>
            <a:ext cx="10501143" cy="584775"/>
          </a:xfrm>
          <a:prstGeom prst="rect">
            <a:avLst/>
          </a:prstGeom>
          <a:noFill/>
        </p:spPr>
        <p:txBody>
          <a:bodyPr wrap="square">
            <a:spAutoFit/>
          </a:bodyPr>
          <a:lstStyle/>
          <a:p>
            <a:pPr algn="ctr"/>
            <a:r>
              <a:rPr lang="en-US" sz="3200" dirty="0">
                <a:solidFill>
                  <a:schemeClr val="accent6"/>
                </a:solidFill>
              </a:rPr>
              <a:t>SELL THE PROPERTY</a:t>
            </a:r>
          </a:p>
        </p:txBody>
      </p:sp>
      <p:sp>
        <p:nvSpPr>
          <p:cNvPr id="3" name="TextBox 2">
            <a:extLst>
              <a:ext uri="{FF2B5EF4-FFF2-40B4-BE49-F238E27FC236}">
                <a16:creationId xmlns:a16="http://schemas.microsoft.com/office/drawing/2014/main" id="{70FA6AB5-65D3-4064-A8DC-95C8F10FB850}"/>
              </a:ext>
            </a:extLst>
          </p:cNvPr>
          <p:cNvSpPr txBox="1"/>
          <p:nvPr/>
        </p:nvSpPr>
        <p:spPr>
          <a:xfrm>
            <a:off x="408264" y="954070"/>
            <a:ext cx="11375471" cy="6001643"/>
          </a:xfrm>
          <a:prstGeom prst="rect">
            <a:avLst/>
          </a:prstGeom>
          <a:noFill/>
        </p:spPr>
        <p:txBody>
          <a:bodyPr wrap="square" rtlCol="0">
            <a:spAutoFit/>
          </a:bodyPr>
          <a:lstStyle/>
          <a:p>
            <a:pPr marL="457200" indent="-457200">
              <a:buFont typeface="Arial" panose="020B0604020202020204" pitchFamily="34" charset="0"/>
              <a:buChar char="•"/>
            </a:pPr>
            <a:r>
              <a:rPr lang="en-US" sz="3200" dirty="0"/>
              <a:t>If the property has equity, list it as a regular sale.</a:t>
            </a:r>
          </a:p>
          <a:p>
            <a:pPr marL="457200" indent="-457200">
              <a:buFont typeface="Arial" panose="020B0604020202020204" pitchFamily="34" charset="0"/>
              <a:buChar char="•"/>
            </a:pPr>
            <a:endParaRPr lang="en-US" sz="3200" dirty="0"/>
          </a:p>
          <a:p>
            <a:pPr marL="457200" indent="-457200">
              <a:buFont typeface="Arial" panose="020B0604020202020204" pitchFamily="34" charset="0"/>
              <a:buChar char="•"/>
            </a:pPr>
            <a:r>
              <a:rPr lang="en-US" sz="3200" dirty="0"/>
              <a:t>Order payoffs right away to verify the amount owed.</a:t>
            </a:r>
          </a:p>
          <a:p>
            <a:endParaRPr lang="en-US" sz="3200" dirty="0"/>
          </a:p>
          <a:p>
            <a:pPr marL="457200" indent="-457200">
              <a:buFont typeface="Arial" panose="020B0604020202020204" pitchFamily="34" charset="0"/>
              <a:buChar char="•"/>
            </a:pPr>
            <a:r>
              <a:rPr lang="en-US" sz="3200" dirty="0"/>
              <a:t>Perform title/lien searches.</a:t>
            </a:r>
          </a:p>
          <a:p>
            <a:pPr marL="457200" indent="-457200">
              <a:buFont typeface="Arial" panose="020B0604020202020204" pitchFamily="34" charset="0"/>
              <a:buChar char="•"/>
            </a:pPr>
            <a:endParaRPr lang="en-US" sz="3200" dirty="0"/>
          </a:p>
          <a:p>
            <a:pPr marL="457200" indent="-457200">
              <a:buFont typeface="Arial" panose="020B0604020202020204" pitchFamily="34" charset="0"/>
              <a:buChar char="•"/>
            </a:pPr>
            <a:r>
              <a:rPr lang="en-US" sz="3200" dirty="0"/>
              <a:t>Communicate with the servicer(s). Inform them that the property is listed for sale and at the conclusion, they will be made whole.</a:t>
            </a:r>
          </a:p>
          <a:p>
            <a:pPr marL="457200" indent="-457200">
              <a:buFont typeface="Arial" panose="020B0604020202020204" pitchFamily="34" charset="0"/>
              <a:buChar char="•"/>
            </a:pPr>
            <a:endParaRPr lang="en-US" sz="3200" dirty="0"/>
          </a:p>
          <a:p>
            <a:pPr marL="457200" indent="-457200">
              <a:buFont typeface="Arial" panose="020B0604020202020204" pitchFamily="34" charset="0"/>
              <a:buChar char="•"/>
            </a:pPr>
            <a:r>
              <a:rPr lang="en-US" sz="3200" dirty="0">
                <a:solidFill>
                  <a:srgbClr val="FFC000"/>
                </a:solidFill>
              </a:rPr>
              <a:t>Caution: Be aware of any possible sale/auction date.</a:t>
            </a:r>
          </a:p>
          <a:p>
            <a:pPr marL="457200" indent="-457200">
              <a:buFont typeface="Arial" panose="020B0604020202020204" pitchFamily="34" charset="0"/>
              <a:buChar char="•"/>
            </a:pPr>
            <a:endParaRPr lang="en-US" sz="3200" dirty="0"/>
          </a:p>
        </p:txBody>
      </p:sp>
    </p:spTree>
    <p:extLst>
      <p:ext uri="{BB962C8B-B14F-4D97-AF65-F5344CB8AC3E}">
        <p14:creationId xmlns:p14="http://schemas.microsoft.com/office/powerpoint/2010/main" val="4094250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DDF5E02-1B85-4CB3-814C-D19CDA062203}"/>
              </a:ext>
            </a:extLst>
          </p:cNvPr>
          <p:cNvSpPr txBox="1"/>
          <p:nvPr/>
        </p:nvSpPr>
        <p:spPr>
          <a:xfrm>
            <a:off x="645953" y="210064"/>
            <a:ext cx="10501143" cy="584775"/>
          </a:xfrm>
          <a:prstGeom prst="rect">
            <a:avLst/>
          </a:prstGeom>
          <a:noFill/>
        </p:spPr>
        <p:txBody>
          <a:bodyPr wrap="square">
            <a:spAutoFit/>
          </a:bodyPr>
          <a:lstStyle/>
          <a:p>
            <a:pPr algn="ctr"/>
            <a:r>
              <a:rPr lang="en-US" sz="3200" dirty="0">
                <a:solidFill>
                  <a:srgbClr val="FFC000"/>
                </a:solidFill>
              </a:rPr>
              <a:t>DEED IN LIEU OF FORECLOSURE</a:t>
            </a:r>
          </a:p>
        </p:txBody>
      </p:sp>
      <p:sp>
        <p:nvSpPr>
          <p:cNvPr id="3" name="TextBox 2">
            <a:extLst>
              <a:ext uri="{FF2B5EF4-FFF2-40B4-BE49-F238E27FC236}">
                <a16:creationId xmlns:a16="http://schemas.microsoft.com/office/drawing/2014/main" id="{70FA6AB5-65D3-4064-A8DC-95C8F10FB850}"/>
              </a:ext>
            </a:extLst>
          </p:cNvPr>
          <p:cNvSpPr txBox="1"/>
          <p:nvPr/>
        </p:nvSpPr>
        <p:spPr>
          <a:xfrm>
            <a:off x="408264" y="954070"/>
            <a:ext cx="11375471" cy="5016758"/>
          </a:xfrm>
          <a:prstGeom prst="rect">
            <a:avLst/>
          </a:prstGeom>
          <a:noFill/>
        </p:spPr>
        <p:txBody>
          <a:bodyPr wrap="square" rtlCol="0">
            <a:spAutoFit/>
          </a:bodyPr>
          <a:lstStyle/>
          <a:p>
            <a:pPr marL="457200" indent="-457200">
              <a:buFont typeface="Arial" panose="020B0604020202020204" pitchFamily="34" charset="0"/>
              <a:buChar char="•"/>
            </a:pPr>
            <a:r>
              <a:rPr lang="en-US" sz="3200" dirty="0"/>
              <a:t>Title of property is transferred to the lender instead of undergoing the foreclosure process.</a:t>
            </a:r>
          </a:p>
          <a:p>
            <a:pPr marL="457200" indent="-457200">
              <a:buFont typeface="Arial" panose="020B0604020202020204" pitchFamily="34" charset="0"/>
              <a:buChar char="•"/>
            </a:pPr>
            <a:endParaRPr lang="en-US" sz="3200" dirty="0"/>
          </a:p>
          <a:p>
            <a:pPr marL="457200" indent="-457200">
              <a:buFont typeface="Arial" panose="020B0604020202020204" pitchFamily="34" charset="0"/>
              <a:buChar char="•"/>
            </a:pPr>
            <a:r>
              <a:rPr lang="en-US" sz="3200" dirty="0"/>
              <a:t>Caution: Can appear on their credit report as a foreclosure.</a:t>
            </a:r>
          </a:p>
          <a:p>
            <a:pPr marL="457200" indent="-457200">
              <a:buFont typeface="Arial" panose="020B0604020202020204" pitchFamily="34" charset="0"/>
              <a:buChar char="•"/>
            </a:pPr>
            <a:endParaRPr lang="en-US" sz="3200" dirty="0"/>
          </a:p>
          <a:p>
            <a:pPr marL="457200" indent="-457200">
              <a:buFont typeface="Arial" panose="020B0604020202020204" pitchFamily="34" charset="0"/>
              <a:buChar char="•"/>
            </a:pPr>
            <a:r>
              <a:rPr lang="en-US" sz="3200" dirty="0"/>
              <a:t>Usually only works only in cases with one mortgage.</a:t>
            </a:r>
          </a:p>
          <a:p>
            <a:pPr marL="457200" indent="-457200">
              <a:buFont typeface="Arial" panose="020B0604020202020204" pitchFamily="34" charset="0"/>
              <a:buChar char="•"/>
            </a:pPr>
            <a:endParaRPr lang="en-US" sz="3200" dirty="0"/>
          </a:p>
          <a:p>
            <a:pPr marL="457200" indent="-457200">
              <a:buFont typeface="Arial" panose="020B0604020202020204" pitchFamily="34" charset="0"/>
              <a:buChar char="•"/>
            </a:pPr>
            <a:r>
              <a:rPr lang="en-US" sz="3200" dirty="0"/>
              <a:t>Forgiveness of debt taxes and/or deficiency judgement may apply</a:t>
            </a:r>
          </a:p>
        </p:txBody>
      </p:sp>
    </p:spTree>
    <p:extLst>
      <p:ext uri="{BB962C8B-B14F-4D97-AF65-F5344CB8AC3E}">
        <p14:creationId xmlns:p14="http://schemas.microsoft.com/office/powerpoint/2010/main" val="3561027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DDF5E02-1B85-4CB3-814C-D19CDA062203}"/>
              </a:ext>
            </a:extLst>
          </p:cNvPr>
          <p:cNvSpPr txBox="1"/>
          <p:nvPr/>
        </p:nvSpPr>
        <p:spPr>
          <a:xfrm>
            <a:off x="645953" y="210064"/>
            <a:ext cx="10501143" cy="584775"/>
          </a:xfrm>
          <a:prstGeom prst="rect">
            <a:avLst/>
          </a:prstGeom>
          <a:noFill/>
        </p:spPr>
        <p:txBody>
          <a:bodyPr wrap="square">
            <a:spAutoFit/>
          </a:bodyPr>
          <a:lstStyle/>
          <a:p>
            <a:pPr algn="ctr"/>
            <a:r>
              <a:rPr lang="en-US" sz="3200" dirty="0">
                <a:solidFill>
                  <a:srgbClr val="FFC000"/>
                </a:solidFill>
              </a:rPr>
              <a:t>BANKRUPTCY</a:t>
            </a:r>
          </a:p>
        </p:txBody>
      </p:sp>
      <p:sp>
        <p:nvSpPr>
          <p:cNvPr id="3" name="TextBox 2">
            <a:extLst>
              <a:ext uri="{FF2B5EF4-FFF2-40B4-BE49-F238E27FC236}">
                <a16:creationId xmlns:a16="http://schemas.microsoft.com/office/drawing/2014/main" id="{70FA6AB5-65D3-4064-A8DC-95C8F10FB850}"/>
              </a:ext>
            </a:extLst>
          </p:cNvPr>
          <p:cNvSpPr txBox="1"/>
          <p:nvPr/>
        </p:nvSpPr>
        <p:spPr>
          <a:xfrm>
            <a:off x="408264" y="1087235"/>
            <a:ext cx="11375471" cy="3539430"/>
          </a:xfrm>
          <a:prstGeom prst="rect">
            <a:avLst/>
          </a:prstGeom>
          <a:noFill/>
        </p:spPr>
        <p:txBody>
          <a:bodyPr wrap="square" rtlCol="0">
            <a:spAutoFit/>
          </a:bodyPr>
          <a:lstStyle/>
          <a:p>
            <a:pPr marL="457200" indent="-457200">
              <a:buFont typeface="Arial" panose="020B0604020202020204" pitchFamily="34" charset="0"/>
              <a:buChar char="•"/>
            </a:pPr>
            <a:r>
              <a:rPr lang="en-US" sz="3200" dirty="0"/>
              <a:t>Delays a foreclosure, court issues a </a:t>
            </a:r>
            <a:r>
              <a:rPr lang="en-US" sz="3200" dirty="0">
                <a:solidFill>
                  <a:srgbClr val="FFC000"/>
                </a:solidFill>
              </a:rPr>
              <a:t>“STAY“ </a:t>
            </a:r>
            <a:r>
              <a:rPr lang="en-US" sz="3200" dirty="0"/>
              <a:t>of foreclosure.</a:t>
            </a:r>
          </a:p>
          <a:p>
            <a:pPr marL="457200" indent="-457200">
              <a:buFont typeface="Arial" panose="020B0604020202020204" pitchFamily="34" charset="0"/>
              <a:buChar char="•"/>
            </a:pPr>
            <a:endParaRPr lang="en-US" sz="3200" dirty="0"/>
          </a:p>
          <a:p>
            <a:pPr marL="457200" indent="-457200">
              <a:buFont typeface="Arial" panose="020B0604020202020204" pitchFamily="34" charset="0"/>
              <a:buChar char="•"/>
            </a:pPr>
            <a:r>
              <a:rPr lang="en-US" sz="3200" dirty="0"/>
              <a:t>More complicated to sell the property once initiated, as it requires </a:t>
            </a:r>
            <a:r>
              <a:rPr lang="en-US" sz="3200" dirty="0">
                <a:solidFill>
                  <a:srgbClr val="FFC000"/>
                </a:solidFill>
              </a:rPr>
              <a:t>TRUSTEE </a:t>
            </a:r>
            <a:r>
              <a:rPr lang="en-US" sz="3200" dirty="0"/>
              <a:t>approval.</a:t>
            </a:r>
          </a:p>
          <a:p>
            <a:pPr marL="457200" indent="-457200">
              <a:buFont typeface="Arial" panose="020B0604020202020204" pitchFamily="34" charset="0"/>
              <a:buChar char="•"/>
            </a:pPr>
            <a:endParaRPr lang="en-US" sz="3200" dirty="0"/>
          </a:p>
          <a:p>
            <a:pPr marL="457200" indent="-457200">
              <a:buFont typeface="Arial" panose="020B0604020202020204" pitchFamily="34" charset="0"/>
              <a:buChar char="•"/>
            </a:pPr>
            <a:r>
              <a:rPr lang="en-US" sz="3200" dirty="0"/>
              <a:t>Will only delay a foreclosure does not equate to a free house or no mortgage.</a:t>
            </a:r>
          </a:p>
        </p:txBody>
      </p:sp>
    </p:spTree>
    <p:extLst>
      <p:ext uri="{BB962C8B-B14F-4D97-AF65-F5344CB8AC3E}">
        <p14:creationId xmlns:p14="http://schemas.microsoft.com/office/powerpoint/2010/main" val="2081337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DDF5E02-1B85-4CB3-814C-D19CDA062203}"/>
              </a:ext>
            </a:extLst>
          </p:cNvPr>
          <p:cNvSpPr txBox="1"/>
          <p:nvPr/>
        </p:nvSpPr>
        <p:spPr>
          <a:xfrm>
            <a:off x="874749" y="327673"/>
            <a:ext cx="10492334" cy="6924973"/>
          </a:xfrm>
          <a:prstGeom prst="rect">
            <a:avLst/>
          </a:prstGeom>
          <a:noFill/>
        </p:spPr>
        <p:txBody>
          <a:bodyPr wrap="square">
            <a:spAutoFit/>
          </a:bodyPr>
          <a:lstStyle/>
          <a:p>
            <a:pPr algn="ctr"/>
            <a:r>
              <a:rPr lang="en-US" sz="6000" dirty="0"/>
              <a:t>What if your property is </a:t>
            </a:r>
            <a:r>
              <a:rPr lang="en-US" sz="6000" dirty="0">
                <a:solidFill>
                  <a:srgbClr val="FFC000"/>
                </a:solidFill>
              </a:rPr>
              <a:t>“under water”, </a:t>
            </a:r>
            <a:r>
              <a:rPr lang="en-US" sz="6000" dirty="0"/>
              <a:t>has no </a:t>
            </a:r>
            <a:r>
              <a:rPr lang="en-US" sz="6000" dirty="0">
                <a:solidFill>
                  <a:srgbClr val="FFC000"/>
                </a:solidFill>
              </a:rPr>
              <a:t>equity</a:t>
            </a:r>
            <a:r>
              <a:rPr lang="en-US" sz="6000" dirty="0"/>
              <a:t>?</a:t>
            </a:r>
          </a:p>
          <a:p>
            <a:br>
              <a:rPr lang="en-US" sz="3200" dirty="0"/>
            </a:br>
            <a:r>
              <a:rPr lang="en-US" sz="3200" dirty="0"/>
              <a:t>(You owe more than the property can be sold for to cover all outstanding liens, closing costs and commissions)</a:t>
            </a:r>
            <a:br>
              <a:rPr lang="en-US" sz="3200" dirty="0"/>
            </a:br>
            <a:endParaRPr lang="en-US" sz="3200" dirty="0"/>
          </a:p>
          <a:p>
            <a:pPr algn="ctr"/>
            <a:r>
              <a:rPr lang="en-US" sz="3200" dirty="0">
                <a:solidFill>
                  <a:srgbClr val="FFC000"/>
                </a:solidFill>
              </a:rPr>
              <a:t>A Short Sale is a viable option.</a:t>
            </a:r>
          </a:p>
          <a:p>
            <a:pPr algn="ctr"/>
            <a:r>
              <a:rPr lang="en-US" sz="7200" dirty="0"/>
              <a:t> </a:t>
            </a:r>
          </a:p>
        </p:txBody>
      </p:sp>
    </p:spTree>
    <p:extLst>
      <p:ext uri="{BB962C8B-B14F-4D97-AF65-F5344CB8AC3E}">
        <p14:creationId xmlns:p14="http://schemas.microsoft.com/office/powerpoint/2010/main" val="41187903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DDF5E02-1B85-4CB3-814C-D19CDA062203}"/>
              </a:ext>
            </a:extLst>
          </p:cNvPr>
          <p:cNvSpPr txBox="1"/>
          <p:nvPr/>
        </p:nvSpPr>
        <p:spPr>
          <a:xfrm>
            <a:off x="1067946" y="1181638"/>
            <a:ext cx="10056107" cy="2308324"/>
          </a:xfrm>
          <a:prstGeom prst="rect">
            <a:avLst/>
          </a:prstGeom>
          <a:noFill/>
        </p:spPr>
        <p:txBody>
          <a:bodyPr wrap="square">
            <a:spAutoFit/>
          </a:bodyPr>
          <a:lstStyle/>
          <a:p>
            <a:pPr algn="ctr"/>
            <a:r>
              <a:rPr lang="en-US" sz="7200" dirty="0"/>
              <a:t>SHORT SALE EXPLAINED</a:t>
            </a:r>
            <a:endParaRPr lang="en-US" sz="6000" dirty="0"/>
          </a:p>
        </p:txBody>
      </p:sp>
    </p:spTree>
    <p:extLst>
      <p:ext uri="{BB962C8B-B14F-4D97-AF65-F5344CB8AC3E}">
        <p14:creationId xmlns:p14="http://schemas.microsoft.com/office/powerpoint/2010/main" val="35862336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DDF5E02-1B85-4CB3-814C-D19CDA062203}"/>
              </a:ext>
            </a:extLst>
          </p:cNvPr>
          <p:cNvSpPr txBox="1"/>
          <p:nvPr/>
        </p:nvSpPr>
        <p:spPr>
          <a:xfrm>
            <a:off x="645953" y="210064"/>
            <a:ext cx="10501143" cy="584775"/>
          </a:xfrm>
          <a:prstGeom prst="rect">
            <a:avLst/>
          </a:prstGeom>
          <a:noFill/>
        </p:spPr>
        <p:txBody>
          <a:bodyPr wrap="square">
            <a:spAutoFit/>
          </a:bodyPr>
          <a:lstStyle/>
          <a:p>
            <a:pPr algn="ctr"/>
            <a:r>
              <a:rPr lang="en-US" sz="3200" dirty="0">
                <a:solidFill>
                  <a:srgbClr val="FFC000"/>
                </a:solidFill>
              </a:rPr>
              <a:t>SHORT SALE</a:t>
            </a:r>
          </a:p>
        </p:txBody>
      </p:sp>
      <p:sp>
        <p:nvSpPr>
          <p:cNvPr id="3" name="TextBox 2">
            <a:extLst>
              <a:ext uri="{FF2B5EF4-FFF2-40B4-BE49-F238E27FC236}">
                <a16:creationId xmlns:a16="http://schemas.microsoft.com/office/drawing/2014/main" id="{70FA6AB5-65D3-4064-A8DC-95C8F10FB850}"/>
              </a:ext>
            </a:extLst>
          </p:cNvPr>
          <p:cNvSpPr txBox="1"/>
          <p:nvPr/>
        </p:nvSpPr>
        <p:spPr>
          <a:xfrm>
            <a:off x="408264" y="1087235"/>
            <a:ext cx="11375471" cy="5262979"/>
          </a:xfrm>
          <a:prstGeom prst="rect">
            <a:avLst/>
          </a:prstGeom>
          <a:noFill/>
        </p:spPr>
        <p:txBody>
          <a:bodyPr wrap="square" rtlCol="0">
            <a:spAutoFit/>
          </a:bodyPr>
          <a:lstStyle/>
          <a:p>
            <a:pPr marL="457200" indent="-457200">
              <a:buFont typeface="Arial" panose="020B0604020202020204" pitchFamily="34" charset="0"/>
              <a:buChar char="•"/>
            </a:pPr>
            <a:r>
              <a:rPr lang="en-US" sz="2400" dirty="0"/>
              <a:t>Property </a:t>
            </a:r>
            <a:r>
              <a:rPr lang="en-US" sz="2400" dirty="0">
                <a:solidFill>
                  <a:srgbClr val="FFC000"/>
                </a:solidFill>
              </a:rPr>
              <a:t>MUST</a:t>
            </a:r>
            <a:r>
              <a:rPr lang="en-US" sz="2400" dirty="0"/>
              <a:t> be underwater. More is owed, including closing costs and commissions, than the property can be sold for.</a:t>
            </a:r>
          </a:p>
          <a:p>
            <a:pPr marL="457200" indent="-457200">
              <a:buFont typeface="Arial" panose="020B0604020202020204" pitchFamily="34" charset="0"/>
              <a:buChar char="•"/>
            </a:pPr>
            <a:endParaRPr lang="en-US" sz="2400" dirty="0"/>
          </a:p>
          <a:p>
            <a:pPr marL="457200" indent="-457200">
              <a:buFont typeface="Arial" panose="020B0604020202020204" pitchFamily="34" charset="0"/>
              <a:buChar char="•"/>
            </a:pPr>
            <a:r>
              <a:rPr lang="en-US" sz="2400" dirty="0"/>
              <a:t>A Short Sale takes place when a contract is submitted to the bank(s), for </a:t>
            </a:r>
            <a:br>
              <a:rPr lang="en-US" sz="2400" dirty="0"/>
            </a:br>
            <a:r>
              <a:rPr lang="en-US" sz="2400" dirty="0">
                <a:solidFill>
                  <a:srgbClr val="FFC000"/>
                </a:solidFill>
              </a:rPr>
              <a:t>LESS</a:t>
            </a:r>
            <a:r>
              <a:rPr lang="en-US" sz="2400" dirty="0"/>
              <a:t> than the amount owed. </a:t>
            </a:r>
          </a:p>
          <a:p>
            <a:pPr marL="457200" indent="-457200">
              <a:buFont typeface="Arial" panose="020B0604020202020204" pitchFamily="34" charset="0"/>
              <a:buChar char="•"/>
            </a:pPr>
            <a:endParaRPr lang="en-US" sz="2400" dirty="0"/>
          </a:p>
          <a:p>
            <a:pPr marL="457200" indent="-457200">
              <a:buFont typeface="Arial" panose="020B0604020202020204" pitchFamily="34" charset="0"/>
              <a:buChar char="•"/>
            </a:pPr>
            <a:r>
              <a:rPr lang="en-US" sz="2400" dirty="0"/>
              <a:t>Bank accepts offer and releases </a:t>
            </a:r>
            <a:r>
              <a:rPr lang="en-US" sz="2400" dirty="0">
                <a:solidFill>
                  <a:srgbClr val="FFC000"/>
                </a:solidFill>
              </a:rPr>
              <a:t>TITLE</a:t>
            </a:r>
            <a:r>
              <a:rPr lang="en-US" sz="2400" dirty="0"/>
              <a:t>, allowing the sale to take place.</a:t>
            </a:r>
          </a:p>
          <a:p>
            <a:endParaRPr lang="en-US" sz="2400" dirty="0"/>
          </a:p>
          <a:p>
            <a:pPr marL="457200" indent="-457200">
              <a:buFont typeface="Arial" panose="020B0604020202020204" pitchFamily="34" charset="0"/>
              <a:buChar char="•"/>
            </a:pPr>
            <a:r>
              <a:rPr lang="en-US" sz="2400" dirty="0"/>
              <a:t>Not intended to be a “get me out of my mortgage free” card.</a:t>
            </a:r>
            <a:br>
              <a:rPr lang="en-US" sz="2400" dirty="0"/>
            </a:br>
            <a:endParaRPr lang="en-US" sz="2400" dirty="0"/>
          </a:p>
          <a:p>
            <a:pPr marL="457200" indent="-457200">
              <a:buFont typeface="Arial" panose="020B0604020202020204" pitchFamily="34" charset="0"/>
              <a:buChar char="•"/>
            </a:pPr>
            <a:r>
              <a:rPr lang="en-US" sz="2400" dirty="0"/>
              <a:t>Supposedly only for those who meet all </a:t>
            </a:r>
            <a:r>
              <a:rPr lang="en-US" sz="2400" dirty="0">
                <a:solidFill>
                  <a:srgbClr val="FFC000"/>
                </a:solidFill>
              </a:rPr>
              <a:t>Qualifications</a:t>
            </a:r>
            <a:r>
              <a:rPr lang="en-US" sz="2400" dirty="0"/>
              <a:t>.</a:t>
            </a:r>
            <a:br>
              <a:rPr lang="en-US" sz="2400" dirty="0"/>
            </a:br>
            <a:endParaRPr lang="en-US" sz="2400" dirty="0"/>
          </a:p>
          <a:p>
            <a:pPr marL="457200" indent="-457200">
              <a:buFont typeface="Arial" panose="020B0604020202020204" pitchFamily="34" charset="0"/>
              <a:buChar char="•"/>
            </a:pPr>
            <a:r>
              <a:rPr lang="en-US" sz="2400" dirty="0">
                <a:solidFill>
                  <a:srgbClr val="FFC000"/>
                </a:solidFill>
              </a:rPr>
              <a:t>Strategic Default </a:t>
            </a:r>
            <a:r>
              <a:rPr lang="en-US" sz="2400" dirty="0"/>
              <a:t>takes place when a homeowner can make the payments but chooses not to.</a:t>
            </a:r>
          </a:p>
        </p:txBody>
      </p:sp>
    </p:spTree>
    <p:extLst>
      <p:ext uri="{BB962C8B-B14F-4D97-AF65-F5344CB8AC3E}">
        <p14:creationId xmlns:p14="http://schemas.microsoft.com/office/powerpoint/2010/main" val="3030888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DDF5E02-1B85-4CB3-814C-D19CDA062203}"/>
              </a:ext>
            </a:extLst>
          </p:cNvPr>
          <p:cNvSpPr txBox="1"/>
          <p:nvPr/>
        </p:nvSpPr>
        <p:spPr>
          <a:xfrm>
            <a:off x="1252253" y="1037236"/>
            <a:ext cx="9721049" cy="1200329"/>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7200" b="0" i="0" u="none" strike="noStrike" kern="1200" cap="none" spc="0" normalizeH="0" baseline="0" noProof="0" dirty="0">
                <a:ln>
                  <a:noFill/>
                </a:ln>
                <a:solidFill>
                  <a:prstClr val="white"/>
                </a:solidFill>
                <a:effectLst/>
                <a:uLnTx/>
                <a:uFillTx/>
                <a:latin typeface="Rockwell" panose="02060603020205020403"/>
                <a:ea typeface="+mn-ea"/>
                <a:cs typeface="+mn-cs"/>
              </a:rPr>
              <a:t>You Are NOT Alone!</a:t>
            </a:r>
          </a:p>
        </p:txBody>
      </p:sp>
      <p:sp>
        <p:nvSpPr>
          <p:cNvPr id="2" name="TextBox 1">
            <a:extLst>
              <a:ext uri="{FF2B5EF4-FFF2-40B4-BE49-F238E27FC236}">
                <a16:creationId xmlns:a16="http://schemas.microsoft.com/office/drawing/2014/main" id="{A1F00453-1B03-4C2B-9B3F-D8AA94DBAE3B}"/>
              </a:ext>
            </a:extLst>
          </p:cNvPr>
          <p:cNvSpPr txBox="1"/>
          <p:nvPr/>
        </p:nvSpPr>
        <p:spPr>
          <a:xfrm>
            <a:off x="727045" y="2835479"/>
            <a:ext cx="10737908" cy="954107"/>
          </a:xfrm>
          <a:prstGeom prst="rect">
            <a:avLst/>
          </a:prstGeom>
          <a:noFill/>
        </p:spPr>
        <p:txBody>
          <a:bodyPr wrap="square" rtlCol="0">
            <a:spAutoFit/>
          </a:bodyPr>
          <a:lstStyle/>
          <a:p>
            <a:pPr algn="ctr"/>
            <a:r>
              <a:rPr lang="en-US" sz="2800" dirty="0"/>
              <a:t>Millions of homeowners are struggling economically and are not able to make their monthly mortgage payments!</a:t>
            </a:r>
          </a:p>
        </p:txBody>
      </p:sp>
    </p:spTree>
    <p:extLst>
      <p:ext uri="{BB962C8B-B14F-4D97-AF65-F5344CB8AC3E}">
        <p14:creationId xmlns:p14="http://schemas.microsoft.com/office/powerpoint/2010/main" val="9467672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DDF5E02-1B85-4CB3-814C-D19CDA062203}"/>
              </a:ext>
            </a:extLst>
          </p:cNvPr>
          <p:cNvSpPr txBox="1"/>
          <p:nvPr/>
        </p:nvSpPr>
        <p:spPr>
          <a:xfrm>
            <a:off x="1235475" y="705435"/>
            <a:ext cx="9721049" cy="4524315"/>
          </a:xfrm>
          <a:prstGeom prst="rect">
            <a:avLst/>
          </a:prstGeom>
          <a:noFill/>
        </p:spPr>
        <p:txBody>
          <a:bodyPr wrap="square">
            <a:spAutoFit/>
          </a:bodyPr>
          <a:lstStyle/>
          <a:p>
            <a:pPr algn="ctr"/>
            <a:r>
              <a:rPr lang="en-US" sz="7200" dirty="0"/>
              <a:t>Why Work with a CDPE?</a:t>
            </a:r>
          </a:p>
          <a:p>
            <a:pPr algn="ctr"/>
            <a:r>
              <a:rPr lang="en-US" sz="7200" dirty="0"/>
              <a:t>Certified Distressed Property Expert</a:t>
            </a:r>
            <a:endParaRPr lang="en-US" sz="6000" dirty="0"/>
          </a:p>
        </p:txBody>
      </p:sp>
    </p:spTree>
    <p:extLst>
      <p:ext uri="{BB962C8B-B14F-4D97-AF65-F5344CB8AC3E}">
        <p14:creationId xmlns:p14="http://schemas.microsoft.com/office/powerpoint/2010/main" val="37894511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DDF5E02-1B85-4CB3-814C-D19CDA062203}"/>
              </a:ext>
            </a:extLst>
          </p:cNvPr>
          <p:cNvSpPr txBox="1"/>
          <p:nvPr/>
        </p:nvSpPr>
        <p:spPr>
          <a:xfrm>
            <a:off x="645953" y="210064"/>
            <a:ext cx="10922465" cy="584775"/>
          </a:xfrm>
          <a:prstGeom prst="rect">
            <a:avLst/>
          </a:prstGeom>
          <a:noFill/>
        </p:spPr>
        <p:txBody>
          <a:bodyPr wrap="square">
            <a:spAutoFit/>
          </a:bodyPr>
          <a:lstStyle/>
          <a:p>
            <a:pPr algn="ctr"/>
            <a:r>
              <a:rPr lang="en-US" sz="3200" dirty="0"/>
              <a:t>WHY WORK WITH  A CDPE?</a:t>
            </a:r>
          </a:p>
        </p:txBody>
      </p:sp>
      <p:sp>
        <p:nvSpPr>
          <p:cNvPr id="3" name="TextBox 2">
            <a:extLst>
              <a:ext uri="{FF2B5EF4-FFF2-40B4-BE49-F238E27FC236}">
                <a16:creationId xmlns:a16="http://schemas.microsoft.com/office/drawing/2014/main" id="{70FA6AB5-65D3-4064-A8DC-95C8F10FB850}"/>
              </a:ext>
            </a:extLst>
          </p:cNvPr>
          <p:cNvSpPr txBox="1"/>
          <p:nvPr/>
        </p:nvSpPr>
        <p:spPr>
          <a:xfrm>
            <a:off x="327171" y="1187903"/>
            <a:ext cx="11532065" cy="3970318"/>
          </a:xfrm>
          <a:prstGeom prst="rect">
            <a:avLst/>
          </a:prstGeom>
          <a:noFill/>
        </p:spPr>
        <p:txBody>
          <a:bodyPr wrap="square" rtlCol="0">
            <a:spAutoFit/>
          </a:bodyPr>
          <a:lstStyle/>
          <a:p>
            <a:pPr marL="457200" indent="-457200">
              <a:buFont typeface="Arial" panose="020B0604020202020204" pitchFamily="34" charset="0"/>
              <a:buChar char="•"/>
            </a:pPr>
            <a:r>
              <a:rPr lang="en-US" sz="2800" dirty="0"/>
              <a:t>Through comprehensive training and experience, CDPEs have an understanding of the complex issues confronting distressed properties. </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We are able to survive and thrive in current market conditions while providing solutions for homeowners facing hardships. </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CDPEs don’t merely assist in buying and selling properties, we serve and help save our clients in need.</a:t>
            </a:r>
          </a:p>
        </p:txBody>
      </p:sp>
    </p:spTree>
    <p:extLst>
      <p:ext uri="{BB962C8B-B14F-4D97-AF65-F5344CB8AC3E}">
        <p14:creationId xmlns:p14="http://schemas.microsoft.com/office/powerpoint/2010/main" val="1951542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DDF5E02-1B85-4CB3-814C-D19CDA062203}"/>
              </a:ext>
            </a:extLst>
          </p:cNvPr>
          <p:cNvSpPr txBox="1"/>
          <p:nvPr/>
        </p:nvSpPr>
        <p:spPr>
          <a:xfrm>
            <a:off x="645953" y="210064"/>
            <a:ext cx="10922465" cy="584775"/>
          </a:xfrm>
          <a:prstGeom prst="rect">
            <a:avLst/>
          </a:prstGeom>
          <a:noFill/>
        </p:spPr>
        <p:txBody>
          <a:bodyPr wrap="square">
            <a:spAutoFit/>
          </a:bodyPr>
          <a:lstStyle/>
          <a:p>
            <a:pPr algn="ctr"/>
            <a:r>
              <a:rPr lang="en-US" sz="3200" dirty="0"/>
              <a:t>WHY HIRE A CDPE?</a:t>
            </a:r>
          </a:p>
        </p:txBody>
      </p:sp>
      <p:sp>
        <p:nvSpPr>
          <p:cNvPr id="3" name="TextBox 2">
            <a:extLst>
              <a:ext uri="{FF2B5EF4-FFF2-40B4-BE49-F238E27FC236}">
                <a16:creationId xmlns:a16="http://schemas.microsoft.com/office/drawing/2014/main" id="{70FA6AB5-65D3-4064-A8DC-95C8F10FB850}"/>
              </a:ext>
            </a:extLst>
          </p:cNvPr>
          <p:cNvSpPr txBox="1"/>
          <p:nvPr/>
        </p:nvSpPr>
        <p:spPr>
          <a:xfrm>
            <a:off x="327171" y="1187903"/>
            <a:ext cx="11532065" cy="3970318"/>
          </a:xfrm>
          <a:prstGeom prst="rect">
            <a:avLst/>
          </a:prstGeom>
          <a:noFill/>
        </p:spPr>
        <p:txBody>
          <a:bodyPr wrap="square" rtlCol="0">
            <a:spAutoFit/>
          </a:bodyPr>
          <a:lstStyle/>
          <a:p>
            <a:pPr marL="457200" indent="-457200">
              <a:buFont typeface="Arial" panose="020B0604020202020204" pitchFamily="34" charset="0"/>
              <a:buChar char="•"/>
            </a:pPr>
            <a:r>
              <a:rPr lang="en-US" sz="2800" dirty="0"/>
              <a:t>Through comprehensive training and experience, CDPEs have an understanding of the complex issues confronting distressed properties. </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We are able to survive and thrive in current market conditions while providing solutions for homeowners facing hardships. </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CDPEs don’t merely assist in buying and selling properties, we serve and help save our clients in need.</a:t>
            </a:r>
          </a:p>
        </p:txBody>
      </p:sp>
    </p:spTree>
    <p:extLst>
      <p:ext uri="{BB962C8B-B14F-4D97-AF65-F5344CB8AC3E}">
        <p14:creationId xmlns:p14="http://schemas.microsoft.com/office/powerpoint/2010/main" val="1554590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D3FAB74-E057-19AE-C249-57586D5225FE}"/>
              </a:ext>
            </a:extLst>
          </p:cNvPr>
          <p:cNvSpPr txBox="1"/>
          <p:nvPr/>
        </p:nvSpPr>
        <p:spPr>
          <a:xfrm>
            <a:off x="2579298" y="1155940"/>
            <a:ext cx="7358332" cy="1446550"/>
          </a:xfrm>
          <a:prstGeom prst="rect">
            <a:avLst/>
          </a:prstGeom>
          <a:noFill/>
        </p:spPr>
        <p:txBody>
          <a:bodyPr wrap="square" rtlCol="0">
            <a:spAutoFit/>
          </a:bodyPr>
          <a:lstStyle/>
          <a:p>
            <a:pPr algn="ctr"/>
            <a:r>
              <a:rPr lang="en-US" sz="8800" dirty="0"/>
              <a:t>Q &amp; A</a:t>
            </a:r>
          </a:p>
        </p:txBody>
      </p:sp>
    </p:spTree>
    <p:extLst>
      <p:ext uri="{BB962C8B-B14F-4D97-AF65-F5344CB8AC3E}">
        <p14:creationId xmlns:p14="http://schemas.microsoft.com/office/powerpoint/2010/main" val="39434220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DDF5E02-1B85-4CB3-814C-D19CDA062203}"/>
              </a:ext>
            </a:extLst>
          </p:cNvPr>
          <p:cNvSpPr txBox="1"/>
          <p:nvPr/>
        </p:nvSpPr>
        <p:spPr>
          <a:xfrm>
            <a:off x="1235475" y="1517198"/>
            <a:ext cx="9721049" cy="2308324"/>
          </a:xfrm>
          <a:prstGeom prst="rect">
            <a:avLst/>
          </a:prstGeom>
          <a:noFill/>
        </p:spPr>
        <p:txBody>
          <a:bodyPr wrap="square">
            <a:spAutoFit/>
          </a:bodyPr>
          <a:lstStyle/>
          <a:p>
            <a:pPr algn="ctr"/>
            <a:r>
              <a:rPr lang="en-US" sz="7200" dirty="0"/>
              <a:t>The Next Step</a:t>
            </a:r>
          </a:p>
          <a:p>
            <a:pPr algn="ctr"/>
            <a:r>
              <a:rPr lang="en-US" sz="7200" dirty="0"/>
              <a:t>Private Consultation</a:t>
            </a:r>
            <a:endParaRPr lang="en-US" sz="6000" dirty="0"/>
          </a:p>
        </p:txBody>
      </p:sp>
    </p:spTree>
    <p:extLst>
      <p:ext uri="{BB962C8B-B14F-4D97-AF65-F5344CB8AC3E}">
        <p14:creationId xmlns:p14="http://schemas.microsoft.com/office/powerpoint/2010/main" val="38739073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oster for a webinar&#10;&#10;Description automatically generated">
            <a:extLst>
              <a:ext uri="{FF2B5EF4-FFF2-40B4-BE49-F238E27FC236}">
                <a16:creationId xmlns:a16="http://schemas.microsoft.com/office/drawing/2014/main" id="{D7D04AF5-C4FE-714C-9615-376D21BD0E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84999" y="1063469"/>
            <a:ext cx="5622002" cy="5622002"/>
          </a:xfrm>
          <a:prstGeom prst="rect">
            <a:avLst/>
          </a:prstGeom>
        </p:spPr>
      </p:pic>
      <p:sp>
        <p:nvSpPr>
          <p:cNvPr id="2" name="TextBox 1">
            <a:extLst>
              <a:ext uri="{FF2B5EF4-FFF2-40B4-BE49-F238E27FC236}">
                <a16:creationId xmlns:a16="http://schemas.microsoft.com/office/drawing/2014/main" id="{A8E7801F-7F40-7470-D228-9749AC5A0C83}"/>
              </a:ext>
            </a:extLst>
          </p:cNvPr>
          <p:cNvSpPr txBox="1"/>
          <p:nvPr/>
        </p:nvSpPr>
        <p:spPr>
          <a:xfrm>
            <a:off x="2744637" y="172529"/>
            <a:ext cx="6702725" cy="369332"/>
          </a:xfrm>
          <a:prstGeom prst="rect">
            <a:avLst/>
          </a:prstGeom>
          <a:noFill/>
        </p:spPr>
        <p:txBody>
          <a:bodyPr wrap="square" rtlCol="0">
            <a:spAutoFit/>
          </a:bodyPr>
          <a:lstStyle/>
          <a:p>
            <a:pPr algn="ctr"/>
            <a:r>
              <a:rPr lang="en-US" dirty="0"/>
              <a:t>Sample Marketing Piece Template</a:t>
            </a:r>
          </a:p>
        </p:txBody>
      </p:sp>
    </p:spTree>
    <p:extLst>
      <p:ext uri="{BB962C8B-B14F-4D97-AF65-F5344CB8AC3E}">
        <p14:creationId xmlns:p14="http://schemas.microsoft.com/office/powerpoint/2010/main" val="11670264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DDF5E02-1B85-4CB3-814C-D19CDA062203}"/>
              </a:ext>
            </a:extLst>
          </p:cNvPr>
          <p:cNvSpPr txBox="1"/>
          <p:nvPr/>
        </p:nvSpPr>
        <p:spPr>
          <a:xfrm>
            <a:off x="1235475" y="1551563"/>
            <a:ext cx="9721049" cy="1877437"/>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7200" dirty="0">
                <a:solidFill>
                  <a:prstClr val="white"/>
                </a:solidFill>
                <a:latin typeface="Rockwell" panose="02060603020205020403"/>
              </a:rPr>
              <a:t>Knowledge is Key!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prstClr val="white"/>
                </a:solidFill>
                <a:effectLst/>
                <a:uLnTx/>
                <a:uFillTx/>
                <a:latin typeface="Rockwell" panose="02060603020205020403"/>
                <a:ea typeface="+mn-ea"/>
                <a:cs typeface="+mn-cs"/>
              </a:rPr>
              <a:t>Know your </a:t>
            </a:r>
            <a:r>
              <a:rPr lang="en-US" sz="4400" dirty="0">
                <a:solidFill>
                  <a:prstClr val="white"/>
                </a:solidFill>
                <a:latin typeface="Rockwell" panose="02060603020205020403"/>
              </a:rPr>
              <a:t>options.</a:t>
            </a:r>
            <a:endParaRPr kumimoji="0" lang="en-US" sz="4400" b="0" i="0" u="none" strike="noStrike" kern="1200" cap="none" spc="0" normalizeH="0" baseline="0" noProof="0" dirty="0">
              <a:ln>
                <a:noFill/>
              </a:ln>
              <a:solidFill>
                <a:prstClr val="white"/>
              </a:solidFill>
              <a:effectLst/>
              <a:uLnTx/>
              <a:uFillTx/>
              <a:latin typeface="Rockwell" panose="02060603020205020403"/>
              <a:ea typeface="+mn-ea"/>
              <a:cs typeface="+mn-cs"/>
            </a:endParaRPr>
          </a:p>
        </p:txBody>
      </p:sp>
    </p:spTree>
    <p:extLst>
      <p:ext uri="{BB962C8B-B14F-4D97-AF65-F5344CB8AC3E}">
        <p14:creationId xmlns:p14="http://schemas.microsoft.com/office/powerpoint/2010/main" val="12312209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DDF5E02-1B85-4CB3-814C-D19CDA062203}"/>
              </a:ext>
            </a:extLst>
          </p:cNvPr>
          <p:cNvSpPr txBox="1"/>
          <p:nvPr/>
        </p:nvSpPr>
        <p:spPr>
          <a:xfrm>
            <a:off x="1242072" y="1943246"/>
            <a:ext cx="9721049" cy="1200329"/>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7200" b="0" i="0" u="none" strike="noStrike" kern="1200" cap="none" spc="0" normalizeH="0" baseline="0" noProof="0" dirty="0">
                <a:ln>
                  <a:noFill/>
                </a:ln>
                <a:solidFill>
                  <a:prstClr val="white"/>
                </a:solidFill>
                <a:effectLst/>
                <a:uLnTx/>
                <a:uFillTx/>
                <a:latin typeface="Rockwell" panose="02060603020205020403"/>
                <a:ea typeface="+mn-ea"/>
                <a:cs typeface="+mn-cs"/>
              </a:rPr>
              <a:t>Foreclosure Explained</a:t>
            </a:r>
          </a:p>
        </p:txBody>
      </p:sp>
    </p:spTree>
    <p:extLst>
      <p:ext uri="{BB962C8B-B14F-4D97-AF65-F5344CB8AC3E}">
        <p14:creationId xmlns:p14="http://schemas.microsoft.com/office/powerpoint/2010/main" val="21334456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DDF5E02-1B85-4CB3-814C-D19CDA062203}"/>
              </a:ext>
            </a:extLst>
          </p:cNvPr>
          <p:cNvSpPr txBox="1"/>
          <p:nvPr/>
        </p:nvSpPr>
        <p:spPr>
          <a:xfrm>
            <a:off x="830511" y="101007"/>
            <a:ext cx="10501143" cy="584775"/>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Rockwell" panose="02060603020205020403"/>
                <a:ea typeface="+mn-ea"/>
                <a:cs typeface="+mn-cs"/>
              </a:rPr>
              <a:t>Foreclosure </a:t>
            </a:r>
            <a:r>
              <a:rPr lang="en-US" sz="3200" dirty="0">
                <a:solidFill>
                  <a:prstClr val="white"/>
                </a:solidFill>
                <a:latin typeface="Rockwell" panose="02060603020205020403"/>
              </a:rPr>
              <a:t>Explained</a:t>
            </a:r>
            <a:endParaRPr kumimoji="0" lang="en-US" sz="3200" b="0" i="0" u="none" strike="noStrike" kern="1200" cap="none" spc="0" normalizeH="0" baseline="0" noProof="0" dirty="0">
              <a:ln>
                <a:noFill/>
              </a:ln>
              <a:solidFill>
                <a:prstClr val="white"/>
              </a:solidFill>
              <a:effectLst/>
              <a:uLnTx/>
              <a:uFillTx/>
              <a:latin typeface="Rockwell" panose="02060603020205020403"/>
              <a:ea typeface="+mn-ea"/>
              <a:cs typeface="+mn-cs"/>
            </a:endParaRPr>
          </a:p>
        </p:txBody>
      </p:sp>
      <p:sp>
        <p:nvSpPr>
          <p:cNvPr id="3" name="TextBox 2">
            <a:extLst>
              <a:ext uri="{FF2B5EF4-FFF2-40B4-BE49-F238E27FC236}">
                <a16:creationId xmlns:a16="http://schemas.microsoft.com/office/drawing/2014/main" id="{70FA6AB5-65D3-4064-A8DC-95C8F10FB850}"/>
              </a:ext>
            </a:extLst>
          </p:cNvPr>
          <p:cNvSpPr txBox="1"/>
          <p:nvPr/>
        </p:nvSpPr>
        <p:spPr>
          <a:xfrm>
            <a:off x="1182850" y="1382016"/>
            <a:ext cx="9815117" cy="3539430"/>
          </a:xfrm>
          <a:prstGeom prst="rect">
            <a:avLst/>
          </a:prstGeom>
          <a:noFill/>
        </p:spPr>
        <p:txBody>
          <a:bodyPr wrap="square" rtlCol="0">
            <a:spAutoFit/>
          </a:bodyPr>
          <a:lstStyle/>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prstClr val="white"/>
                </a:solidFill>
                <a:effectLst/>
                <a:uLnTx/>
                <a:uFillTx/>
                <a:latin typeface="Rockwell" panose="02060603020205020403"/>
                <a:ea typeface="+mn-ea"/>
                <a:cs typeface="+mn-cs"/>
              </a:rPr>
              <a:t>Foreclosure is a </a:t>
            </a:r>
            <a:r>
              <a:rPr kumimoji="0" lang="en-US" sz="3200" b="0" i="0" u="none" strike="noStrike" kern="1200" cap="none" spc="0" normalizeH="0" baseline="0" noProof="0" dirty="0">
                <a:ln>
                  <a:noFill/>
                </a:ln>
                <a:solidFill>
                  <a:srgbClr val="FFC000"/>
                </a:solidFill>
                <a:effectLst/>
                <a:uLnTx/>
                <a:uFillTx/>
                <a:latin typeface="Rockwell" panose="02060603020205020403"/>
                <a:ea typeface="+mn-ea"/>
                <a:cs typeface="+mn-cs"/>
              </a:rPr>
              <a:t>PROCESS</a:t>
            </a:r>
            <a:r>
              <a:rPr kumimoji="0" lang="en-US" sz="3200" b="0" i="0" u="none" strike="noStrike" kern="1200" cap="none" spc="0" normalizeH="0" baseline="0" noProof="0" dirty="0">
                <a:ln>
                  <a:noFill/>
                </a:ln>
                <a:solidFill>
                  <a:prstClr val="white"/>
                </a:solidFill>
                <a:effectLst/>
                <a:uLnTx/>
                <a:uFillTx/>
                <a:latin typeface="Rockwell" panose="02060603020205020403"/>
                <a:ea typeface="+mn-ea"/>
                <a:cs typeface="+mn-cs"/>
              </a:rPr>
              <a:t>, not a single event.</a:t>
            </a:r>
            <a:br>
              <a:rPr kumimoji="0" lang="en-US" sz="3200" b="0" i="0" u="none" strike="noStrike" kern="1200" cap="none" spc="0" normalizeH="0" baseline="0" noProof="0" dirty="0">
                <a:ln>
                  <a:noFill/>
                </a:ln>
                <a:solidFill>
                  <a:prstClr val="white"/>
                </a:solidFill>
                <a:effectLst/>
                <a:uLnTx/>
                <a:uFillTx/>
                <a:latin typeface="Rockwell" panose="02060603020205020403"/>
                <a:ea typeface="+mn-ea"/>
                <a:cs typeface="+mn-cs"/>
              </a:rPr>
            </a:br>
            <a:endParaRPr kumimoji="0" lang="en-US" sz="3200" b="0" i="0" u="none" strike="noStrike" kern="1200" cap="none" spc="0" normalizeH="0" baseline="0" noProof="0" dirty="0">
              <a:ln>
                <a:noFill/>
              </a:ln>
              <a:solidFill>
                <a:prstClr val="white"/>
              </a:solidFill>
              <a:effectLst/>
              <a:uLnTx/>
              <a:uFillTx/>
              <a:latin typeface="Rockwell" panose="02060603020205020403"/>
              <a:ea typeface="+mn-ea"/>
              <a:cs typeface="+mn-cs"/>
            </a:endParaRP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prstClr val="white"/>
                </a:solidFill>
                <a:effectLst/>
                <a:uLnTx/>
                <a:uFillTx/>
                <a:latin typeface="Rockwell" panose="02060603020205020403"/>
                <a:ea typeface="+mn-ea"/>
                <a:cs typeface="+mn-cs"/>
              </a:rPr>
              <a:t>States are either Judicial, Non-Judicial or both.</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3200" b="0" i="0" u="none" strike="noStrike" kern="1200" cap="none" spc="0" normalizeH="0" baseline="0" noProof="0" dirty="0">
              <a:ln>
                <a:noFill/>
              </a:ln>
              <a:solidFill>
                <a:prstClr val="white"/>
              </a:solidFill>
              <a:effectLst/>
              <a:uLnTx/>
              <a:uFillTx/>
              <a:latin typeface="Rockwell" panose="02060603020205020403"/>
              <a:ea typeface="+mn-ea"/>
              <a:cs typeface="+mn-cs"/>
            </a:endParaRP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prstClr val="white"/>
                </a:solidFill>
                <a:effectLst/>
                <a:uLnTx/>
                <a:uFillTx/>
                <a:latin typeface="Rockwell" panose="02060603020205020403"/>
                <a:ea typeface="+mn-ea"/>
                <a:cs typeface="+mn-cs"/>
              </a:rPr>
              <a:t>Foreclosure can also be initiated if delinquent on </a:t>
            </a:r>
            <a:r>
              <a:rPr kumimoji="0" lang="en-US" sz="3200" b="0" i="0" u="none" strike="noStrike" kern="1200" cap="none" spc="0" normalizeH="0" baseline="0" noProof="0" dirty="0">
                <a:ln>
                  <a:noFill/>
                </a:ln>
                <a:solidFill>
                  <a:srgbClr val="FFC000"/>
                </a:solidFill>
                <a:effectLst/>
                <a:uLnTx/>
                <a:uFillTx/>
                <a:latin typeface="Rockwell" panose="02060603020205020403"/>
                <a:ea typeface="+mn-ea"/>
                <a:cs typeface="+mn-cs"/>
              </a:rPr>
              <a:t>HOA/CONDO PAYMENTS </a:t>
            </a:r>
            <a:r>
              <a:rPr kumimoji="0" lang="en-US" sz="3200" b="0" i="0" u="none" strike="noStrike" kern="1200" cap="none" spc="0" normalizeH="0" baseline="0" noProof="0" dirty="0">
                <a:ln>
                  <a:noFill/>
                </a:ln>
                <a:solidFill>
                  <a:prstClr val="white"/>
                </a:solidFill>
                <a:effectLst/>
                <a:uLnTx/>
                <a:uFillTx/>
                <a:latin typeface="Rockwell" panose="02060603020205020403"/>
                <a:ea typeface="+mn-ea"/>
                <a:cs typeface="+mn-cs"/>
              </a:rPr>
              <a:t>or </a:t>
            </a:r>
            <a:r>
              <a:rPr kumimoji="0" lang="en-US" sz="3200" b="0" i="0" u="none" strike="noStrike" kern="1200" cap="none" spc="0" normalizeH="0" baseline="0" noProof="0" dirty="0">
                <a:ln>
                  <a:noFill/>
                </a:ln>
                <a:solidFill>
                  <a:srgbClr val="FFC000"/>
                </a:solidFill>
                <a:effectLst/>
                <a:uLnTx/>
                <a:uFillTx/>
                <a:latin typeface="Rockwell" panose="02060603020205020403"/>
                <a:ea typeface="+mn-ea"/>
                <a:cs typeface="+mn-cs"/>
              </a:rPr>
              <a:t>PROPERTY TAXES.</a:t>
            </a:r>
            <a:endParaRPr kumimoji="0" lang="en-US" sz="3200" b="0" i="0" u="none" strike="noStrike" kern="1200" cap="none" spc="0" normalizeH="0" baseline="0" noProof="0" dirty="0">
              <a:ln>
                <a:noFill/>
              </a:ln>
              <a:solidFill>
                <a:prstClr val="white"/>
              </a:solidFill>
              <a:effectLst/>
              <a:uLnTx/>
              <a:uFillTx/>
              <a:latin typeface="Rockwell" panose="02060603020205020403"/>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dirty="0">
              <a:ln>
                <a:noFill/>
              </a:ln>
              <a:solidFill>
                <a:prstClr val="white"/>
              </a:solidFill>
              <a:effectLst/>
              <a:uLnTx/>
              <a:uFillTx/>
              <a:latin typeface="Rockwell" panose="02060603020205020403"/>
              <a:ea typeface="+mn-ea"/>
              <a:cs typeface="+mn-cs"/>
            </a:endParaRPr>
          </a:p>
        </p:txBody>
      </p:sp>
    </p:spTree>
    <p:extLst>
      <p:ext uri="{BB962C8B-B14F-4D97-AF65-F5344CB8AC3E}">
        <p14:creationId xmlns:p14="http://schemas.microsoft.com/office/powerpoint/2010/main" val="2945339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DDF5E02-1B85-4CB3-814C-D19CDA062203}"/>
              </a:ext>
            </a:extLst>
          </p:cNvPr>
          <p:cNvSpPr txBox="1"/>
          <p:nvPr/>
        </p:nvSpPr>
        <p:spPr>
          <a:xfrm>
            <a:off x="629175" y="101007"/>
            <a:ext cx="10930854" cy="584775"/>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Rockwell" panose="02060603020205020403"/>
                <a:ea typeface="+mn-ea"/>
                <a:cs typeface="+mn-cs"/>
              </a:rPr>
              <a:t>Foreclosure Timeline</a:t>
            </a:r>
          </a:p>
        </p:txBody>
      </p:sp>
      <p:sp>
        <p:nvSpPr>
          <p:cNvPr id="3" name="TextBox 2">
            <a:extLst>
              <a:ext uri="{FF2B5EF4-FFF2-40B4-BE49-F238E27FC236}">
                <a16:creationId xmlns:a16="http://schemas.microsoft.com/office/drawing/2014/main" id="{70FA6AB5-65D3-4064-A8DC-95C8F10FB850}"/>
              </a:ext>
            </a:extLst>
          </p:cNvPr>
          <p:cNvSpPr txBox="1"/>
          <p:nvPr/>
        </p:nvSpPr>
        <p:spPr>
          <a:xfrm>
            <a:off x="253639" y="1082893"/>
            <a:ext cx="11684721" cy="523220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C000"/>
                </a:solidFill>
                <a:effectLst/>
                <a:uLnTx/>
                <a:uFillTx/>
                <a:latin typeface="Rockwell" panose="02060603020205020403"/>
                <a:ea typeface="+mn-ea"/>
                <a:cs typeface="+mn-cs"/>
              </a:rPr>
              <a:t>Default: </a:t>
            </a:r>
            <a:r>
              <a:rPr kumimoji="0" lang="en-US" sz="2000" b="0" i="0" u="none" strike="noStrike" kern="1200" cap="none" spc="0" normalizeH="0" baseline="0" noProof="0" dirty="0">
                <a:ln>
                  <a:noFill/>
                </a:ln>
                <a:solidFill>
                  <a:prstClr val="white"/>
                </a:solidFill>
                <a:effectLst/>
                <a:uLnTx/>
                <a:uFillTx/>
                <a:latin typeface="Rockwell" panose="02060603020205020403"/>
                <a:ea typeface="+mn-ea"/>
                <a:cs typeface="+mn-cs"/>
              </a:rPr>
              <a:t>Occurs upon their first missed mortgage payment. Federal Law requires that the lender wait until the borrower is at least </a:t>
            </a:r>
            <a:r>
              <a:rPr kumimoji="0" lang="en-US" sz="2000" b="0" i="0" u="none" strike="noStrike" kern="1200" cap="none" spc="0" normalizeH="0" baseline="0" noProof="0" dirty="0">
                <a:ln>
                  <a:noFill/>
                </a:ln>
                <a:solidFill>
                  <a:srgbClr val="FFC000"/>
                </a:solidFill>
                <a:effectLst/>
                <a:uLnTx/>
                <a:uFillTx/>
                <a:latin typeface="Rockwell" panose="02060603020205020403"/>
                <a:ea typeface="+mn-ea"/>
                <a:cs typeface="+mn-cs"/>
              </a:rPr>
              <a:t>120 days </a:t>
            </a:r>
            <a:r>
              <a:rPr kumimoji="0" lang="en-US" sz="2000" b="0" i="0" u="none" strike="noStrike" kern="1200" cap="none" spc="0" normalizeH="0" baseline="0" noProof="0" dirty="0">
                <a:ln>
                  <a:noFill/>
                </a:ln>
                <a:solidFill>
                  <a:prstClr val="white"/>
                </a:solidFill>
                <a:effectLst/>
                <a:uLnTx/>
                <a:uFillTx/>
                <a:latin typeface="Rockwell" panose="02060603020205020403"/>
                <a:ea typeface="+mn-ea"/>
                <a:cs typeface="+mn-cs"/>
              </a:rPr>
              <a:t>delinquent on their mortgage.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white"/>
              </a:solidFill>
              <a:effectLst/>
              <a:uLnTx/>
              <a:uFillTx/>
              <a:latin typeface="Rockwell" panose="02060603020205020403"/>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C000"/>
                </a:solidFill>
                <a:effectLst/>
                <a:uLnTx/>
                <a:uFillTx/>
                <a:latin typeface="Rockwell" panose="02060603020205020403"/>
                <a:ea typeface="+mn-ea"/>
                <a:cs typeface="+mn-cs"/>
              </a:rPr>
              <a:t>Legal Notice: </a:t>
            </a:r>
            <a:r>
              <a:rPr kumimoji="0" lang="en-US" sz="2000" b="0" i="0" u="none" strike="noStrike" kern="1200" cap="none" spc="0" normalizeH="0" baseline="0" noProof="0" dirty="0">
                <a:ln>
                  <a:noFill/>
                </a:ln>
                <a:solidFill>
                  <a:prstClr val="white"/>
                </a:solidFill>
                <a:effectLst/>
                <a:uLnTx/>
                <a:uFillTx/>
                <a:latin typeface="Rockwell" panose="02060603020205020403"/>
                <a:ea typeface="+mn-ea"/>
                <a:cs typeface="+mn-cs"/>
              </a:rPr>
              <a:t>The lender or foreclosing party must notify the owner that they are entering into the foreclosure process. This can be done through either personal service of a document or, if the owner cannot be located, through publication in a legal journal. In Florida, this is called a “Notice of Lis Pendens (or notice of a lawsuit.)” In California, it is called a “Notice of Default” or “NOD”. In different states, it can also be referred to as a “Complaint,” “Notice of Sale” or a “Petition”.</a:t>
            </a:r>
            <a:br>
              <a:rPr kumimoji="0" lang="en-US" sz="2000" b="0" i="0" u="none" strike="noStrike" kern="1200" cap="none" spc="0" normalizeH="0" baseline="0" noProof="0" dirty="0">
                <a:ln>
                  <a:noFill/>
                </a:ln>
                <a:solidFill>
                  <a:prstClr val="white"/>
                </a:solidFill>
                <a:effectLst/>
                <a:uLnTx/>
                <a:uFillTx/>
                <a:latin typeface="Rockwell" panose="02060603020205020403"/>
                <a:ea typeface="+mn-ea"/>
                <a:cs typeface="+mn-cs"/>
              </a:rPr>
            </a:br>
            <a:endParaRPr kumimoji="0" lang="en-US" sz="2000" b="0" i="0" u="none" strike="noStrike" kern="1200" cap="none" spc="0" normalizeH="0" baseline="0" noProof="0" dirty="0">
              <a:ln>
                <a:noFill/>
              </a:ln>
              <a:solidFill>
                <a:prstClr val="white"/>
              </a:solidFill>
              <a:effectLst/>
              <a:uLnTx/>
              <a:uFillTx/>
              <a:latin typeface="Rockwell" panose="02060603020205020403"/>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C000"/>
                </a:solidFill>
                <a:effectLst/>
                <a:uLnTx/>
                <a:uFillTx/>
                <a:latin typeface="Rockwell" panose="02060603020205020403"/>
                <a:ea typeface="+mn-ea"/>
                <a:cs typeface="+mn-cs"/>
              </a:rPr>
              <a:t>Bank Sale or Auction Date: </a:t>
            </a:r>
            <a:r>
              <a:rPr kumimoji="0" lang="en-US" sz="2000" b="0" i="0" u="none" strike="noStrike" kern="1200" cap="none" spc="0" normalizeH="0" baseline="0" noProof="0" dirty="0">
                <a:ln>
                  <a:noFill/>
                </a:ln>
                <a:solidFill>
                  <a:prstClr val="white"/>
                </a:solidFill>
                <a:effectLst/>
                <a:uLnTx/>
                <a:uFillTx/>
                <a:latin typeface="Rockwell" panose="02060603020205020403"/>
                <a:ea typeface="+mn-ea"/>
                <a:cs typeface="+mn-cs"/>
              </a:rPr>
              <a:t>The homeowner is informed that he or she has a bank sale or auction date, at which point the foreclosing mortgage company will gain control of the property.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white"/>
              </a:solidFill>
              <a:effectLst/>
              <a:uLnTx/>
              <a:uFillTx/>
              <a:latin typeface="Rockwell" panose="02060603020205020403"/>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C000"/>
                </a:solidFill>
                <a:effectLst/>
                <a:uLnTx/>
                <a:uFillTx/>
                <a:latin typeface="Rockwell" panose="02060603020205020403"/>
                <a:ea typeface="+mn-ea"/>
                <a:cs typeface="+mn-cs"/>
              </a:rPr>
              <a:t>Redemption Period: </a:t>
            </a:r>
            <a:r>
              <a:rPr kumimoji="0" lang="en-US" sz="2000" b="0" i="0" u="none" strike="noStrike" kern="1200" cap="none" spc="0" normalizeH="0" baseline="0" noProof="0" dirty="0">
                <a:ln>
                  <a:noFill/>
                </a:ln>
                <a:solidFill>
                  <a:prstClr val="white"/>
                </a:solidFill>
                <a:effectLst/>
                <a:uLnTx/>
                <a:uFillTx/>
                <a:latin typeface="Rockwell" panose="02060603020205020403"/>
                <a:ea typeface="+mn-ea"/>
                <a:cs typeface="+mn-cs"/>
              </a:rPr>
              <a:t>Not all states have a redemption period. This is a period of time in which the homeowner may present payment to the bank and regain possession of the property.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Rockwell" panose="02060603020205020403"/>
              <a:ea typeface="+mn-ea"/>
              <a:cs typeface="+mn-cs"/>
            </a:endParaRP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dirty="0">
              <a:ln>
                <a:noFill/>
              </a:ln>
              <a:solidFill>
                <a:prstClr val="white"/>
              </a:solidFill>
              <a:effectLst/>
              <a:uLnTx/>
              <a:uFillTx/>
              <a:latin typeface="Rockwell" panose="02060603020205020403"/>
              <a:ea typeface="+mn-ea"/>
              <a:cs typeface="+mn-cs"/>
            </a:endParaRP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dirty="0">
              <a:ln>
                <a:noFill/>
              </a:ln>
              <a:solidFill>
                <a:prstClr val="white"/>
              </a:solidFill>
              <a:effectLst/>
              <a:uLnTx/>
              <a:uFillTx/>
              <a:latin typeface="Rockwell" panose="02060603020205020403"/>
              <a:ea typeface="+mn-ea"/>
              <a:cs typeface="+mn-cs"/>
            </a:endParaRPr>
          </a:p>
        </p:txBody>
      </p:sp>
    </p:spTree>
    <p:extLst>
      <p:ext uri="{BB962C8B-B14F-4D97-AF65-F5344CB8AC3E}">
        <p14:creationId xmlns:p14="http://schemas.microsoft.com/office/powerpoint/2010/main" val="936862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DDF5E02-1B85-4CB3-814C-D19CDA062203}"/>
              </a:ext>
            </a:extLst>
          </p:cNvPr>
          <p:cNvSpPr txBox="1"/>
          <p:nvPr/>
        </p:nvSpPr>
        <p:spPr>
          <a:xfrm>
            <a:off x="275209" y="-95922"/>
            <a:ext cx="11594236" cy="4724050"/>
          </a:xfrm>
          <a:prstGeom prst="rect">
            <a:avLst/>
          </a:prstGeom>
          <a:noFill/>
        </p:spPr>
        <p:txBody>
          <a:bodyPr wrap="square">
            <a:spAutoFit/>
          </a:bodyPr>
          <a:lstStyle/>
          <a:p>
            <a:pPr algn="ctr"/>
            <a:endParaRPr lang="en-US" sz="4000" dirty="0"/>
          </a:p>
          <a:p>
            <a:pPr algn="ctr"/>
            <a:endParaRPr lang="en-US" sz="7200" dirty="0">
              <a:solidFill>
                <a:srgbClr val="FFC000"/>
              </a:solidFill>
            </a:endParaRPr>
          </a:p>
          <a:p>
            <a:pPr algn="ctr"/>
            <a:r>
              <a:rPr lang="en-US" sz="7200" dirty="0">
                <a:solidFill>
                  <a:srgbClr val="FFC000"/>
                </a:solidFill>
              </a:rPr>
              <a:t>Foreclosure Consequences</a:t>
            </a:r>
          </a:p>
          <a:p>
            <a:pPr marL="1231900" marR="925830" algn="ctr">
              <a:lnSpc>
                <a:spcPct val="116000"/>
              </a:lnSpc>
              <a:spcBef>
                <a:spcPts val="1540"/>
              </a:spcBef>
              <a:spcAft>
                <a:spcPts val="0"/>
              </a:spcAft>
            </a:pPr>
            <a:endParaRPr lang="en-US" sz="2800" i="1" spc="-25" dirty="0">
              <a:effectLst/>
              <a:latin typeface="Times New Roman" panose="02020603050405020304" pitchFamily="18" charset="0"/>
              <a:ea typeface="Times New Roman" panose="02020603050405020304" pitchFamily="18" charset="0"/>
            </a:endParaRPr>
          </a:p>
          <a:p>
            <a:pPr algn="ctr"/>
            <a:endParaRPr lang="en-US" sz="7200" dirty="0"/>
          </a:p>
        </p:txBody>
      </p:sp>
    </p:spTree>
    <p:extLst>
      <p:ext uri="{BB962C8B-B14F-4D97-AF65-F5344CB8AC3E}">
        <p14:creationId xmlns:p14="http://schemas.microsoft.com/office/powerpoint/2010/main" val="22316707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DDF5E02-1B85-4CB3-814C-D19CDA062203}"/>
              </a:ext>
            </a:extLst>
          </p:cNvPr>
          <p:cNvSpPr txBox="1"/>
          <p:nvPr/>
        </p:nvSpPr>
        <p:spPr>
          <a:xfrm>
            <a:off x="133165" y="210064"/>
            <a:ext cx="11925670" cy="584775"/>
          </a:xfrm>
          <a:prstGeom prst="rect">
            <a:avLst/>
          </a:prstGeom>
          <a:noFill/>
        </p:spPr>
        <p:txBody>
          <a:bodyPr wrap="square">
            <a:spAutoFit/>
          </a:bodyPr>
          <a:lstStyle/>
          <a:p>
            <a:pPr algn="ctr"/>
            <a:r>
              <a:rPr lang="en-US" sz="3200" dirty="0">
                <a:solidFill>
                  <a:srgbClr val="FFC000"/>
                </a:solidFill>
              </a:rPr>
              <a:t>Future Purchase &amp; Credit Impact</a:t>
            </a:r>
          </a:p>
        </p:txBody>
      </p:sp>
      <p:sp>
        <p:nvSpPr>
          <p:cNvPr id="3" name="TextBox 2">
            <a:extLst>
              <a:ext uri="{FF2B5EF4-FFF2-40B4-BE49-F238E27FC236}">
                <a16:creationId xmlns:a16="http://schemas.microsoft.com/office/drawing/2014/main" id="{70FA6AB5-65D3-4064-A8DC-95C8F10FB850}"/>
              </a:ext>
            </a:extLst>
          </p:cNvPr>
          <p:cNvSpPr txBox="1"/>
          <p:nvPr/>
        </p:nvSpPr>
        <p:spPr>
          <a:xfrm>
            <a:off x="133165" y="1557766"/>
            <a:ext cx="12058835" cy="5016758"/>
          </a:xfrm>
          <a:prstGeom prst="rect">
            <a:avLst/>
          </a:prstGeom>
          <a:noFill/>
        </p:spPr>
        <p:txBody>
          <a:bodyPr wrap="square" rtlCol="0">
            <a:spAutoFit/>
          </a:bodyPr>
          <a:lstStyle/>
          <a:p>
            <a:pPr marL="457200" indent="-457200">
              <a:buFont typeface="Arial" panose="020B0604020202020204" pitchFamily="34" charset="0"/>
              <a:buChar char="•"/>
            </a:pPr>
            <a:r>
              <a:rPr lang="en-US" sz="3200" dirty="0"/>
              <a:t>A foreclosure can remain on a credit report for up </a:t>
            </a:r>
          </a:p>
          <a:p>
            <a:r>
              <a:rPr lang="en-US" sz="3200" dirty="0"/>
              <a:t>     to </a:t>
            </a:r>
            <a:r>
              <a:rPr lang="en-US" sz="3200" dirty="0">
                <a:solidFill>
                  <a:srgbClr val="FFC000"/>
                </a:solidFill>
              </a:rPr>
              <a:t>7 </a:t>
            </a:r>
            <a:r>
              <a:rPr lang="en-US" sz="3200" dirty="0"/>
              <a:t>years.</a:t>
            </a:r>
          </a:p>
          <a:p>
            <a:endParaRPr lang="en-US" sz="3200" dirty="0"/>
          </a:p>
          <a:p>
            <a:pPr marL="457200" indent="-457200">
              <a:buFont typeface="Arial" panose="020B0604020202020204" pitchFamily="34" charset="0"/>
              <a:buChar char="•"/>
            </a:pPr>
            <a:r>
              <a:rPr lang="en-US" sz="3200" dirty="0"/>
              <a:t>They could be ineligible for a GSE loan for </a:t>
            </a:r>
            <a:r>
              <a:rPr lang="en-US" sz="3200" dirty="0">
                <a:solidFill>
                  <a:srgbClr val="FFC000"/>
                </a:solidFill>
              </a:rPr>
              <a:t>5-7</a:t>
            </a:r>
            <a:r>
              <a:rPr lang="en-US" sz="3200" dirty="0"/>
              <a:t> years</a:t>
            </a:r>
            <a:br>
              <a:rPr lang="en-US" sz="3200" dirty="0"/>
            </a:br>
            <a:r>
              <a:rPr lang="en-US" sz="3200" dirty="0"/>
              <a:t> (only 2-3 years in a short sale).</a:t>
            </a:r>
          </a:p>
          <a:p>
            <a:pPr marL="457200" indent="-457200">
              <a:buFont typeface="Arial" panose="020B0604020202020204" pitchFamily="34" charset="0"/>
              <a:buChar char="•"/>
            </a:pPr>
            <a:endParaRPr lang="en-US" sz="3200" dirty="0"/>
          </a:p>
          <a:p>
            <a:pPr marL="457200" indent="-457200">
              <a:buFont typeface="Arial" panose="020B0604020202020204" pitchFamily="34" charset="0"/>
              <a:buChar char="•"/>
            </a:pPr>
            <a:r>
              <a:rPr lang="en-US" sz="3200" dirty="0"/>
              <a:t>They must </a:t>
            </a:r>
            <a:r>
              <a:rPr lang="en-US" sz="3200" dirty="0">
                <a:solidFill>
                  <a:srgbClr val="FFC000"/>
                </a:solidFill>
              </a:rPr>
              <a:t>DISCLOSE</a:t>
            </a:r>
            <a:r>
              <a:rPr lang="en-US" sz="3200" dirty="0"/>
              <a:t> on any mortgage application and many job applications.</a:t>
            </a:r>
          </a:p>
          <a:p>
            <a:pPr marL="457200" indent="-457200">
              <a:buFont typeface="Arial" panose="020B0604020202020204" pitchFamily="34" charset="0"/>
              <a:buChar char="•"/>
            </a:pPr>
            <a:endParaRPr lang="en-US" sz="3200" dirty="0"/>
          </a:p>
          <a:p>
            <a:pPr marL="457200" indent="-457200">
              <a:buFont typeface="Arial" panose="020B0604020202020204" pitchFamily="34" charset="0"/>
              <a:buChar char="•"/>
            </a:pPr>
            <a:r>
              <a:rPr lang="en-US" sz="3200" dirty="0"/>
              <a:t>Credit scores can be significantly </a:t>
            </a:r>
            <a:r>
              <a:rPr lang="en-US" sz="3200" dirty="0">
                <a:solidFill>
                  <a:srgbClr val="FFC000"/>
                </a:solidFill>
              </a:rPr>
              <a:t>LOWERED</a:t>
            </a:r>
          </a:p>
        </p:txBody>
      </p:sp>
    </p:spTree>
    <p:extLst>
      <p:ext uri="{BB962C8B-B14F-4D97-AF65-F5344CB8AC3E}">
        <p14:creationId xmlns:p14="http://schemas.microsoft.com/office/powerpoint/2010/main" val="1227793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1773</TotalTime>
  <Words>1958</Words>
  <Application>Microsoft Office PowerPoint</Application>
  <PresentationFormat>Widescreen</PresentationFormat>
  <Paragraphs>222</Paragraphs>
  <Slides>35</Slides>
  <Notes>18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35</vt:i4>
      </vt:variant>
    </vt:vector>
  </HeadingPairs>
  <TitlesOfParts>
    <vt:vector size="43" baseType="lpstr">
      <vt:lpstr>Arial</vt:lpstr>
      <vt:lpstr>Bookman Old Style</vt:lpstr>
      <vt:lpstr>Calibri</vt:lpstr>
      <vt:lpstr>Rockwell</vt:lpstr>
      <vt:lpstr>Rubik</vt:lpstr>
      <vt:lpstr>Symbol</vt:lpstr>
      <vt:lpstr>Times New Roman</vt:lpstr>
      <vt:lpstr>Damask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Tony Martinez</dc:creator>
  <cp:lastModifiedBy>Tony Martinez</cp:lastModifiedBy>
  <cp:revision>6</cp:revision>
  <dcterms:created xsi:type="dcterms:W3CDTF">2021-08-14T19:29:32Z</dcterms:created>
  <dcterms:modified xsi:type="dcterms:W3CDTF">2023-07-27T22:09:50Z</dcterms:modified>
</cp:coreProperties>
</file>